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7" r:id="rId4"/>
    <p:sldId id="258" r:id="rId5"/>
    <p:sldId id="268" r:id="rId6"/>
    <p:sldId id="269" r:id="rId7"/>
    <p:sldId id="270" r:id="rId8"/>
    <p:sldId id="260" r:id="rId9"/>
    <p:sldId id="261" r:id="rId10"/>
    <p:sldId id="262" r:id="rId11"/>
    <p:sldId id="263" r:id="rId12"/>
    <p:sldId id="264" r:id="rId13"/>
    <p:sldId id="265" r:id="rId14"/>
    <p:sldId id="266"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B0E9D5-6807-4E53-B37C-84CC391A9FD3}" v="14" dt="2025-05-20T13:21:30.336"/>
    <p1510:client id="{C1A9FB5C-71D9-4B97-D13F-CD830CA8FCB6}" v="2" dt="2025-05-20T18:15:11.721"/>
    <p1510:client id="{D339C255-00BB-CC68-A8DF-80CE534A6917}" v="4" dt="2025-05-20T12:48:10.832"/>
    <p1510:client id="{D95E9A1B-C5B6-F913-EE0D-AAE2ED0458C4}" v="16" dt="2025-05-20T19:06:36.5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35"/>
    <p:restoredTop sz="96197"/>
  </p:normalViewPr>
  <p:slideViewPr>
    <p:cSldViewPr snapToGrid="0" snapToObjects="1">
      <p:cViewPr varScale="1">
        <p:scale>
          <a:sx n="113" d="100"/>
          <a:sy n="113" d="100"/>
        </p:scale>
        <p:origin x="24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66BBC8-0480-F847-A4EB-1CFDE6C265F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GB"/>
        </a:p>
      </dgm:t>
    </dgm:pt>
    <dgm:pt modelId="{D65F9832-171B-E244-84B3-26CC911DC795}">
      <dgm:prSet phldrT="[Text]"/>
      <dgm:spPr/>
      <dgm:t>
        <a:bodyPr/>
        <a:lstStyle/>
        <a:p>
          <a:r>
            <a:rPr lang="en-GB" dirty="0"/>
            <a:t>Year 1</a:t>
          </a:r>
        </a:p>
      </dgm:t>
    </dgm:pt>
    <dgm:pt modelId="{32DE95CE-27BE-A94D-94A7-3B441B4C1684}" type="parTrans" cxnId="{DFE1DA93-85FE-F745-866A-52E9A8856B63}">
      <dgm:prSet/>
      <dgm:spPr/>
      <dgm:t>
        <a:bodyPr/>
        <a:lstStyle/>
        <a:p>
          <a:endParaRPr lang="en-GB"/>
        </a:p>
      </dgm:t>
    </dgm:pt>
    <dgm:pt modelId="{47DA74BB-1EEB-FE41-9A1C-F5E65F900AF6}" type="sibTrans" cxnId="{DFE1DA93-85FE-F745-866A-52E9A8856B63}">
      <dgm:prSet/>
      <dgm:spPr/>
      <dgm:t>
        <a:bodyPr/>
        <a:lstStyle/>
        <a:p>
          <a:endParaRPr lang="en-GB"/>
        </a:p>
      </dgm:t>
    </dgm:pt>
    <dgm:pt modelId="{B1D2FEE5-824A-5148-BF14-480EE02E0C6A}">
      <dgm:prSet phldrT="[Text]" custT="1"/>
      <dgm:spPr/>
      <dgm:t>
        <a:bodyPr/>
        <a:lstStyle/>
        <a:p>
          <a:r>
            <a:rPr lang="en-GB" sz="2000" dirty="0"/>
            <a:t>Count in multiples of twos, fives and tens.</a:t>
          </a:r>
        </a:p>
      </dgm:t>
    </dgm:pt>
    <dgm:pt modelId="{8AE10FB8-07B2-8E46-9FD0-2FF71AF51AB7}" type="parTrans" cxnId="{17A46098-51EC-3644-B017-5AFF0945F3A0}">
      <dgm:prSet/>
      <dgm:spPr/>
      <dgm:t>
        <a:bodyPr/>
        <a:lstStyle/>
        <a:p>
          <a:endParaRPr lang="en-GB"/>
        </a:p>
      </dgm:t>
    </dgm:pt>
    <dgm:pt modelId="{E2142A08-670C-2049-9632-80861FE0051F}" type="sibTrans" cxnId="{17A46098-51EC-3644-B017-5AFF0945F3A0}">
      <dgm:prSet/>
      <dgm:spPr/>
      <dgm:t>
        <a:bodyPr/>
        <a:lstStyle/>
        <a:p>
          <a:endParaRPr lang="en-GB"/>
        </a:p>
      </dgm:t>
    </dgm:pt>
    <dgm:pt modelId="{849C0673-A750-8E41-9CCD-BAC19E7BB9F7}">
      <dgm:prSet phldrT="[Text]" custT="1"/>
      <dgm:spPr/>
      <dgm:t>
        <a:bodyPr/>
        <a:lstStyle/>
        <a:p>
          <a:r>
            <a:rPr lang="en-GB" sz="2000" dirty="0"/>
            <a:t>Make connections between arrays, number patterns and the counting of multiples. </a:t>
          </a:r>
        </a:p>
      </dgm:t>
    </dgm:pt>
    <dgm:pt modelId="{54C0A158-8075-534F-9B20-B65E365BC9F2}" type="parTrans" cxnId="{F5BBDC5A-2E02-A544-AC27-BBD82F5567A5}">
      <dgm:prSet/>
      <dgm:spPr/>
      <dgm:t>
        <a:bodyPr/>
        <a:lstStyle/>
        <a:p>
          <a:endParaRPr lang="en-GB"/>
        </a:p>
      </dgm:t>
    </dgm:pt>
    <dgm:pt modelId="{BF94EB03-E7A9-7A4C-93BF-D50FAFAA595A}" type="sibTrans" cxnId="{F5BBDC5A-2E02-A544-AC27-BBD82F5567A5}">
      <dgm:prSet/>
      <dgm:spPr/>
      <dgm:t>
        <a:bodyPr/>
        <a:lstStyle/>
        <a:p>
          <a:endParaRPr lang="en-GB"/>
        </a:p>
      </dgm:t>
    </dgm:pt>
    <dgm:pt modelId="{CE8E2E23-0B1B-E243-BA00-8CECD0FF5C3C}">
      <dgm:prSet phldrT="[Text]"/>
      <dgm:spPr/>
      <dgm:t>
        <a:bodyPr/>
        <a:lstStyle/>
        <a:p>
          <a:r>
            <a:rPr lang="en-GB" dirty="0"/>
            <a:t>Year 2</a:t>
          </a:r>
        </a:p>
      </dgm:t>
    </dgm:pt>
    <dgm:pt modelId="{1E9F0C39-2A3E-CA4B-B4AE-7585739C58D5}" type="parTrans" cxnId="{0D7A13E6-19EF-EC4C-A06F-849F749EE719}">
      <dgm:prSet/>
      <dgm:spPr/>
      <dgm:t>
        <a:bodyPr/>
        <a:lstStyle/>
        <a:p>
          <a:endParaRPr lang="en-GB"/>
        </a:p>
      </dgm:t>
    </dgm:pt>
    <dgm:pt modelId="{3A5E90E2-0602-D34F-AEED-73FFC38FA6AB}" type="sibTrans" cxnId="{0D7A13E6-19EF-EC4C-A06F-849F749EE719}">
      <dgm:prSet/>
      <dgm:spPr/>
      <dgm:t>
        <a:bodyPr/>
        <a:lstStyle/>
        <a:p>
          <a:endParaRPr lang="en-GB"/>
        </a:p>
      </dgm:t>
    </dgm:pt>
    <dgm:pt modelId="{B5AB285F-E8F7-1049-8BE1-5ACBD2D112C9}">
      <dgm:prSet phldrT="[Text]" custT="1"/>
      <dgm:spPr/>
      <dgm:t>
        <a:bodyPr/>
        <a:lstStyle/>
        <a:p>
          <a:r>
            <a:rPr lang="en-GB" sz="1800" dirty="0"/>
            <a:t>Count in steps of 2, 3, 5 and 10 from any number, forwards and backwards.</a:t>
          </a:r>
        </a:p>
      </dgm:t>
    </dgm:pt>
    <dgm:pt modelId="{A83FA3FB-D7A3-EA42-9745-CA5B828C6843}" type="parTrans" cxnId="{36E2BDBB-EDDF-BA4B-ADE5-8634FA86416E}">
      <dgm:prSet/>
      <dgm:spPr/>
      <dgm:t>
        <a:bodyPr/>
        <a:lstStyle/>
        <a:p>
          <a:endParaRPr lang="en-GB"/>
        </a:p>
      </dgm:t>
    </dgm:pt>
    <dgm:pt modelId="{9E58E3C8-CD3D-1842-B106-017F1A39A507}" type="sibTrans" cxnId="{36E2BDBB-EDDF-BA4B-ADE5-8634FA86416E}">
      <dgm:prSet/>
      <dgm:spPr/>
      <dgm:t>
        <a:bodyPr/>
        <a:lstStyle/>
        <a:p>
          <a:endParaRPr lang="en-GB"/>
        </a:p>
      </dgm:t>
    </dgm:pt>
    <dgm:pt modelId="{29362EED-5C5D-CB48-88C9-CDD17DCA3053}">
      <dgm:prSet phldrT="[Text]" custT="1"/>
      <dgm:spPr/>
      <dgm:t>
        <a:bodyPr/>
        <a:lstStyle/>
        <a:p>
          <a:r>
            <a:rPr lang="en-GB" sz="1800" dirty="0"/>
            <a:t>Recall and use multiplication and division facts for the 2, 5 and 10 tables, including recognising odd and even.</a:t>
          </a:r>
        </a:p>
      </dgm:t>
    </dgm:pt>
    <dgm:pt modelId="{6D7BC43C-49CA-614D-AF62-3A24A543C1DD}" type="parTrans" cxnId="{850F96B8-0412-214B-9D12-AB46FE2D75DF}">
      <dgm:prSet/>
      <dgm:spPr/>
      <dgm:t>
        <a:bodyPr/>
        <a:lstStyle/>
        <a:p>
          <a:endParaRPr lang="en-GB"/>
        </a:p>
      </dgm:t>
    </dgm:pt>
    <dgm:pt modelId="{775180DB-B2BE-9145-B7BF-F2CA0DB1C8B2}" type="sibTrans" cxnId="{850F96B8-0412-214B-9D12-AB46FE2D75DF}">
      <dgm:prSet/>
      <dgm:spPr/>
      <dgm:t>
        <a:bodyPr/>
        <a:lstStyle/>
        <a:p>
          <a:endParaRPr lang="en-GB"/>
        </a:p>
      </dgm:t>
    </dgm:pt>
    <dgm:pt modelId="{F4C29B8A-170F-E046-AE30-40C0C86B6F49}">
      <dgm:prSet phldrT="[Text]"/>
      <dgm:spPr/>
      <dgm:t>
        <a:bodyPr/>
        <a:lstStyle/>
        <a:p>
          <a:r>
            <a:rPr lang="en-GB" dirty="0"/>
            <a:t>Year 3</a:t>
          </a:r>
        </a:p>
      </dgm:t>
    </dgm:pt>
    <dgm:pt modelId="{49989B77-1610-3D44-BEB2-3F6138A67AD4}" type="parTrans" cxnId="{4E49FE8E-FA4B-A644-8E48-E3113C59C769}">
      <dgm:prSet/>
      <dgm:spPr/>
      <dgm:t>
        <a:bodyPr/>
        <a:lstStyle/>
        <a:p>
          <a:endParaRPr lang="en-GB"/>
        </a:p>
      </dgm:t>
    </dgm:pt>
    <dgm:pt modelId="{1BCF4F81-2697-8341-88C0-464146A28AA1}" type="sibTrans" cxnId="{4E49FE8E-FA4B-A644-8E48-E3113C59C769}">
      <dgm:prSet/>
      <dgm:spPr/>
      <dgm:t>
        <a:bodyPr/>
        <a:lstStyle/>
        <a:p>
          <a:endParaRPr lang="en-GB"/>
        </a:p>
      </dgm:t>
    </dgm:pt>
    <dgm:pt modelId="{EBC0B83B-CC6D-E64E-A28A-6F25AD91DFFA}">
      <dgm:prSet phldrT="[Text]" custT="1"/>
      <dgm:spPr/>
      <dgm:t>
        <a:bodyPr/>
        <a:lstStyle/>
        <a:p>
          <a:r>
            <a:rPr lang="en-GB" sz="1800" dirty="0"/>
            <a:t>Count from 0 in multiples of 2, 3, 4, 5, 8, 10, 50 and 100.</a:t>
          </a:r>
        </a:p>
      </dgm:t>
    </dgm:pt>
    <dgm:pt modelId="{552AA9C0-0893-7C4A-92B6-0C8241D6BE46}" type="parTrans" cxnId="{A86B7D77-FCFA-9145-8B8B-61B11B51A2B9}">
      <dgm:prSet/>
      <dgm:spPr/>
      <dgm:t>
        <a:bodyPr/>
        <a:lstStyle/>
        <a:p>
          <a:endParaRPr lang="en-GB"/>
        </a:p>
      </dgm:t>
    </dgm:pt>
    <dgm:pt modelId="{A5414704-A197-CF49-BAFF-E6D6505FD9A8}" type="sibTrans" cxnId="{A86B7D77-FCFA-9145-8B8B-61B11B51A2B9}">
      <dgm:prSet/>
      <dgm:spPr/>
      <dgm:t>
        <a:bodyPr/>
        <a:lstStyle/>
        <a:p>
          <a:endParaRPr lang="en-GB"/>
        </a:p>
      </dgm:t>
    </dgm:pt>
    <dgm:pt modelId="{80C2601D-70E8-3A44-84D3-9F36D91A0BE3}">
      <dgm:prSet phldrT="[Text]" custT="1"/>
      <dgm:spPr/>
      <dgm:t>
        <a:bodyPr/>
        <a:lstStyle/>
        <a:p>
          <a:r>
            <a:rPr lang="en-GB" sz="1800" dirty="0"/>
            <a:t>Recall and use multiplication &amp; division facts for the 3, 4 and 8 multiplication tables.</a:t>
          </a:r>
        </a:p>
      </dgm:t>
    </dgm:pt>
    <dgm:pt modelId="{2FC295A7-0912-3B48-BA19-E93FD41A3128}" type="parTrans" cxnId="{AD85B882-7E9C-AF41-B697-2CF7AEC27046}">
      <dgm:prSet/>
      <dgm:spPr/>
      <dgm:t>
        <a:bodyPr/>
        <a:lstStyle/>
        <a:p>
          <a:endParaRPr lang="en-GB"/>
        </a:p>
      </dgm:t>
    </dgm:pt>
    <dgm:pt modelId="{15871B93-C0A8-9347-A6A4-AB4F7ED9368C}" type="sibTrans" cxnId="{AD85B882-7E9C-AF41-B697-2CF7AEC27046}">
      <dgm:prSet/>
      <dgm:spPr/>
      <dgm:t>
        <a:bodyPr/>
        <a:lstStyle/>
        <a:p>
          <a:endParaRPr lang="en-GB"/>
        </a:p>
      </dgm:t>
    </dgm:pt>
    <dgm:pt modelId="{1472248E-4791-9847-A12B-B28AD4549C07}">
      <dgm:prSet/>
      <dgm:spPr/>
      <dgm:t>
        <a:bodyPr/>
        <a:lstStyle/>
        <a:p>
          <a:r>
            <a:rPr lang="en-GB" dirty="0"/>
            <a:t>Year 4</a:t>
          </a:r>
        </a:p>
      </dgm:t>
    </dgm:pt>
    <dgm:pt modelId="{07FFD32A-E4FF-5248-B94D-C8324D054EF2}" type="parTrans" cxnId="{7496541F-59C3-0B4B-BA16-5C363FA7E5D0}">
      <dgm:prSet/>
      <dgm:spPr/>
      <dgm:t>
        <a:bodyPr/>
        <a:lstStyle/>
        <a:p>
          <a:endParaRPr lang="en-GB"/>
        </a:p>
      </dgm:t>
    </dgm:pt>
    <dgm:pt modelId="{DBED3AAC-11F6-EC4F-AFF5-BC49DCEE1A35}" type="sibTrans" cxnId="{7496541F-59C3-0B4B-BA16-5C363FA7E5D0}">
      <dgm:prSet/>
      <dgm:spPr/>
      <dgm:t>
        <a:bodyPr/>
        <a:lstStyle/>
        <a:p>
          <a:endParaRPr lang="en-GB"/>
        </a:p>
      </dgm:t>
    </dgm:pt>
    <dgm:pt modelId="{6F36C327-B998-5349-962F-407AF8BFF5DD}">
      <dgm:prSet phldrT="[Text]" custT="1"/>
      <dgm:spPr/>
      <dgm:t>
        <a:bodyPr/>
        <a:lstStyle/>
        <a:p>
          <a:r>
            <a:rPr lang="en-GB" sz="1800" dirty="0"/>
            <a:t>Solve problems involving materials, arrays, multiplication and division facts.</a:t>
          </a:r>
        </a:p>
      </dgm:t>
    </dgm:pt>
    <dgm:pt modelId="{F7FEE6F9-FCDB-274C-AF4A-B9F1B07FE78C}" type="parTrans" cxnId="{BCE2517D-7213-2447-BD4C-0104785A15A5}">
      <dgm:prSet/>
      <dgm:spPr/>
      <dgm:t>
        <a:bodyPr/>
        <a:lstStyle/>
        <a:p>
          <a:endParaRPr lang="en-GB"/>
        </a:p>
      </dgm:t>
    </dgm:pt>
    <dgm:pt modelId="{FCF74743-778C-7F4C-BD53-E10172018CA7}" type="sibTrans" cxnId="{BCE2517D-7213-2447-BD4C-0104785A15A5}">
      <dgm:prSet/>
      <dgm:spPr/>
      <dgm:t>
        <a:bodyPr/>
        <a:lstStyle/>
        <a:p>
          <a:endParaRPr lang="en-GB"/>
        </a:p>
      </dgm:t>
    </dgm:pt>
    <dgm:pt modelId="{367EDE5E-9952-D847-A976-3A5DE1C94DA6}">
      <dgm:prSet phldrT="[Text]" custT="1"/>
      <dgm:spPr/>
      <dgm:t>
        <a:bodyPr/>
        <a:lstStyle/>
        <a:p>
          <a:r>
            <a:rPr lang="en-GB" sz="1800" dirty="0"/>
            <a:t>Write and calculate mathematical statements for multiplication and division using the multiplication tables they know. </a:t>
          </a:r>
        </a:p>
      </dgm:t>
    </dgm:pt>
    <dgm:pt modelId="{E4E4CD6F-F110-9440-95B9-E487765676FC}" type="parTrans" cxnId="{8437B335-8829-B34D-9C6F-631CD54EE06E}">
      <dgm:prSet/>
      <dgm:spPr/>
      <dgm:t>
        <a:bodyPr/>
        <a:lstStyle/>
        <a:p>
          <a:endParaRPr lang="en-GB"/>
        </a:p>
      </dgm:t>
    </dgm:pt>
    <dgm:pt modelId="{FF4D80B5-B54F-A54C-99EE-02885E1FCC89}" type="sibTrans" cxnId="{8437B335-8829-B34D-9C6F-631CD54EE06E}">
      <dgm:prSet/>
      <dgm:spPr/>
      <dgm:t>
        <a:bodyPr/>
        <a:lstStyle/>
        <a:p>
          <a:endParaRPr lang="en-GB"/>
        </a:p>
      </dgm:t>
    </dgm:pt>
    <dgm:pt modelId="{7E6FF1D4-4469-6A4B-B8A5-6DF25DF69C5E}">
      <dgm:prSet custT="1"/>
      <dgm:spPr/>
      <dgm:t>
        <a:bodyPr/>
        <a:lstStyle/>
        <a:p>
          <a:r>
            <a:rPr lang="en-GB" sz="1800" dirty="0"/>
            <a:t>Count in multiples of 6, 7, 9, 25 and 100.</a:t>
          </a:r>
        </a:p>
      </dgm:t>
    </dgm:pt>
    <dgm:pt modelId="{44EB39FC-8061-5141-8F95-695555401B03}" type="parTrans" cxnId="{E62C4A77-2753-B54B-B296-B93F05196EEE}">
      <dgm:prSet/>
      <dgm:spPr/>
      <dgm:t>
        <a:bodyPr/>
        <a:lstStyle/>
        <a:p>
          <a:endParaRPr lang="en-GB"/>
        </a:p>
      </dgm:t>
    </dgm:pt>
    <dgm:pt modelId="{DAE6328F-0830-A849-8C9C-9AB7925CDA21}" type="sibTrans" cxnId="{E62C4A77-2753-B54B-B296-B93F05196EEE}">
      <dgm:prSet/>
      <dgm:spPr/>
      <dgm:t>
        <a:bodyPr/>
        <a:lstStyle/>
        <a:p>
          <a:endParaRPr lang="en-GB"/>
        </a:p>
      </dgm:t>
    </dgm:pt>
    <dgm:pt modelId="{991DE619-50FD-D04C-B73E-83A7A4118948}">
      <dgm:prSet custT="1"/>
      <dgm:spPr/>
      <dgm:t>
        <a:bodyPr/>
        <a:lstStyle/>
        <a:p>
          <a:r>
            <a:rPr lang="en-GB" sz="1800" dirty="0"/>
            <a:t>Recall multiplication and division facts for the multiplication tables up to 12 x 12.</a:t>
          </a:r>
        </a:p>
      </dgm:t>
    </dgm:pt>
    <dgm:pt modelId="{811DF2F8-CBCB-6B4D-890C-70561411C6BD}" type="parTrans" cxnId="{F0A0209C-C3F6-9740-A845-946406310776}">
      <dgm:prSet/>
      <dgm:spPr/>
      <dgm:t>
        <a:bodyPr/>
        <a:lstStyle/>
        <a:p>
          <a:endParaRPr lang="en-GB"/>
        </a:p>
      </dgm:t>
    </dgm:pt>
    <dgm:pt modelId="{9BF04FF3-D54A-4A4E-9D1A-5955F44761ED}" type="sibTrans" cxnId="{F0A0209C-C3F6-9740-A845-946406310776}">
      <dgm:prSet/>
      <dgm:spPr/>
      <dgm:t>
        <a:bodyPr/>
        <a:lstStyle/>
        <a:p>
          <a:endParaRPr lang="en-GB"/>
        </a:p>
      </dgm:t>
    </dgm:pt>
    <dgm:pt modelId="{58D8734C-DE0E-1C4E-8EFB-49B78E4388EB}">
      <dgm:prSet custT="1"/>
      <dgm:spPr/>
      <dgm:t>
        <a:bodyPr/>
        <a:lstStyle/>
        <a:p>
          <a:r>
            <a:rPr lang="en-GB" sz="1800" dirty="0"/>
            <a:t>Use known and derived facts to mentally and formally multiple and divide, as well as applying this to solve problems.</a:t>
          </a:r>
        </a:p>
      </dgm:t>
    </dgm:pt>
    <dgm:pt modelId="{86935C70-02C7-AD41-B86F-F0B112202E00}" type="parTrans" cxnId="{DC605C02-49E4-A64A-BA11-6E2FD9B407DC}">
      <dgm:prSet/>
      <dgm:spPr/>
      <dgm:t>
        <a:bodyPr/>
        <a:lstStyle/>
        <a:p>
          <a:endParaRPr lang="en-GB"/>
        </a:p>
      </dgm:t>
    </dgm:pt>
    <dgm:pt modelId="{BEFBA166-4C3D-1B4C-BE66-7DEE94C0C818}" type="sibTrans" cxnId="{DC605C02-49E4-A64A-BA11-6E2FD9B407DC}">
      <dgm:prSet/>
      <dgm:spPr/>
      <dgm:t>
        <a:bodyPr/>
        <a:lstStyle/>
        <a:p>
          <a:endParaRPr lang="en-GB"/>
        </a:p>
      </dgm:t>
    </dgm:pt>
    <dgm:pt modelId="{A6501286-06BD-CA49-9BEE-7CB88F5D22F1}" type="pres">
      <dgm:prSet presAssocID="{2066BBC8-0480-F847-A4EB-1CFDE6C265F5}" presName="Name0" presStyleCnt="0">
        <dgm:presLayoutVars>
          <dgm:dir/>
          <dgm:animLvl val="lvl"/>
          <dgm:resizeHandles val="exact"/>
        </dgm:presLayoutVars>
      </dgm:prSet>
      <dgm:spPr/>
    </dgm:pt>
    <dgm:pt modelId="{BED10D19-EB62-DF4D-86A1-90F3202F5784}" type="pres">
      <dgm:prSet presAssocID="{D65F9832-171B-E244-84B3-26CC911DC795}" presName="linNode" presStyleCnt="0"/>
      <dgm:spPr/>
    </dgm:pt>
    <dgm:pt modelId="{6B431347-F5AC-6646-BCE8-348B6D2FBCEC}" type="pres">
      <dgm:prSet presAssocID="{D65F9832-171B-E244-84B3-26CC911DC795}" presName="parentText" presStyleLbl="node1" presStyleIdx="0" presStyleCnt="4" custScaleX="51164" custLinFactNeighborX="-7117" custLinFactNeighborY="-2307">
        <dgm:presLayoutVars>
          <dgm:chMax val="1"/>
          <dgm:bulletEnabled val="1"/>
        </dgm:presLayoutVars>
      </dgm:prSet>
      <dgm:spPr/>
    </dgm:pt>
    <dgm:pt modelId="{D0FCBCE8-5614-704A-8E20-BD334F892CBF}" type="pres">
      <dgm:prSet presAssocID="{D65F9832-171B-E244-84B3-26CC911DC795}" presName="descendantText" presStyleLbl="alignAccFollowNode1" presStyleIdx="0" presStyleCnt="4" custScaleX="122597" custLinFactNeighborX="2300" custLinFactNeighborY="985">
        <dgm:presLayoutVars>
          <dgm:bulletEnabled val="1"/>
        </dgm:presLayoutVars>
      </dgm:prSet>
      <dgm:spPr/>
    </dgm:pt>
    <dgm:pt modelId="{20C4E370-C30C-A849-82AC-2FB0ED333923}" type="pres">
      <dgm:prSet presAssocID="{47DA74BB-1EEB-FE41-9A1C-F5E65F900AF6}" presName="sp" presStyleCnt="0"/>
      <dgm:spPr/>
    </dgm:pt>
    <dgm:pt modelId="{5C39F8F3-76DB-E147-9F34-A4C5DB6276F0}" type="pres">
      <dgm:prSet presAssocID="{CE8E2E23-0B1B-E243-BA00-8CECD0FF5C3C}" presName="linNode" presStyleCnt="0"/>
      <dgm:spPr/>
    </dgm:pt>
    <dgm:pt modelId="{1F38C023-7464-864D-8BD6-45EB46C2F710}" type="pres">
      <dgm:prSet presAssocID="{CE8E2E23-0B1B-E243-BA00-8CECD0FF5C3C}" presName="parentText" presStyleLbl="node1" presStyleIdx="1" presStyleCnt="4" custScaleX="50338" custLinFactNeighborX="-7117" custLinFactNeighborY="-2307">
        <dgm:presLayoutVars>
          <dgm:chMax val="1"/>
          <dgm:bulletEnabled val="1"/>
        </dgm:presLayoutVars>
      </dgm:prSet>
      <dgm:spPr/>
    </dgm:pt>
    <dgm:pt modelId="{2745E6D3-D530-5D43-807D-AD75700F0DBA}" type="pres">
      <dgm:prSet presAssocID="{CE8E2E23-0B1B-E243-BA00-8CECD0FF5C3C}" presName="descendantText" presStyleLbl="alignAccFollowNode1" presStyleIdx="1" presStyleCnt="4" custScaleX="122511" custScaleY="118318" custLinFactNeighborX="2878" custLinFactNeighborY="-3769">
        <dgm:presLayoutVars>
          <dgm:bulletEnabled val="1"/>
        </dgm:presLayoutVars>
      </dgm:prSet>
      <dgm:spPr/>
    </dgm:pt>
    <dgm:pt modelId="{D6B89C7F-4327-4443-ABF0-E9AF90B75FB0}" type="pres">
      <dgm:prSet presAssocID="{3A5E90E2-0602-D34F-AEED-73FFC38FA6AB}" presName="sp" presStyleCnt="0"/>
      <dgm:spPr/>
    </dgm:pt>
    <dgm:pt modelId="{7F8CBCBE-D895-0641-B985-B4418FDCD6ED}" type="pres">
      <dgm:prSet presAssocID="{F4C29B8A-170F-E046-AE30-40C0C86B6F49}" presName="linNode" presStyleCnt="0"/>
      <dgm:spPr/>
    </dgm:pt>
    <dgm:pt modelId="{EC47540C-054A-4E46-8FBD-CB8CF09A9125}" type="pres">
      <dgm:prSet presAssocID="{F4C29B8A-170F-E046-AE30-40C0C86B6F49}" presName="parentText" presStyleLbl="node1" presStyleIdx="2" presStyleCnt="4" custScaleX="50751" custLinFactNeighborX="-7117" custLinFactNeighborY="-2307">
        <dgm:presLayoutVars>
          <dgm:chMax val="1"/>
          <dgm:bulletEnabled val="1"/>
        </dgm:presLayoutVars>
      </dgm:prSet>
      <dgm:spPr/>
    </dgm:pt>
    <dgm:pt modelId="{974310DE-B983-7D48-858A-30F1EDDC4A0B}" type="pres">
      <dgm:prSet presAssocID="{F4C29B8A-170F-E046-AE30-40C0C86B6F49}" presName="descendantText" presStyleLbl="alignAccFollowNode1" presStyleIdx="2" presStyleCnt="4" custScaleX="121968" custScaleY="117165" custLinFactNeighborX="2879" custLinFactNeighborY="-4915">
        <dgm:presLayoutVars>
          <dgm:bulletEnabled val="1"/>
        </dgm:presLayoutVars>
      </dgm:prSet>
      <dgm:spPr/>
    </dgm:pt>
    <dgm:pt modelId="{004896A2-DD15-0644-9505-DC3A031A0031}" type="pres">
      <dgm:prSet presAssocID="{1BCF4F81-2697-8341-88C0-464146A28AA1}" presName="sp" presStyleCnt="0"/>
      <dgm:spPr/>
    </dgm:pt>
    <dgm:pt modelId="{1904C71C-CE39-B541-9C5C-8CBA59639EA8}" type="pres">
      <dgm:prSet presAssocID="{1472248E-4791-9847-A12B-B28AD4549C07}" presName="linNode" presStyleCnt="0"/>
      <dgm:spPr/>
    </dgm:pt>
    <dgm:pt modelId="{C1156034-8CF0-5A46-B93E-FA5144C295D0}" type="pres">
      <dgm:prSet presAssocID="{1472248E-4791-9847-A12B-B28AD4549C07}" presName="parentText" presStyleLbl="node1" presStyleIdx="3" presStyleCnt="4" custScaleX="51888" custLinFactNeighborX="-12652" custLinFactNeighborY="-2870">
        <dgm:presLayoutVars>
          <dgm:chMax val="1"/>
          <dgm:bulletEnabled val="1"/>
        </dgm:presLayoutVars>
      </dgm:prSet>
      <dgm:spPr/>
    </dgm:pt>
    <dgm:pt modelId="{DCF22225-FDFE-7C45-B970-A063AE7D98A8}" type="pres">
      <dgm:prSet presAssocID="{1472248E-4791-9847-A12B-B28AD4549C07}" presName="descendantText" presStyleLbl="alignAccFollowNode1" presStyleIdx="3" presStyleCnt="4" custScaleX="122539" custScaleY="124096" custLinFactNeighborX="2014" custLinFactNeighborY="-4017">
        <dgm:presLayoutVars>
          <dgm:bulletEnabled val="1"/>
        </dgm:presLayoutVars>
      </dgm:prSet>
      <dgm:spPr/>
    </dgm:pt>
  </dgm:ptLst>
  <dgm:cxnLst>
    <dgm:cxn modelId="{DC605C02-49E4-A64A-BA11-6E2FD9B407DC}" srcId="{1472248E-4791-9847-A12B-B28AD4549C07}" destId="{58D8734C-DE0E-1C4E-8EFB-49B78E4388EB}" srcOrd="2" destOrd="0" parTransId="{86935C70-02C7-AD41-B86F-F0B112202E00}" sibTransId="{BEFBA166-4C3D-1B4C-BE66-7DEE94C0C818}"/>
    <dgm:cxn modelId="{5402070F-3A7E-ED44-B8D7-B8AED82A2A0D}" type="presOf" srcId="{B1D2FEE5-824A-5148-BF14-480EE02E0C6A}" destId="{D0FCBCE8-5614-704A-8E20-BD334F892CBF}" srcOrd="0" destOrd="0" presId="urn:microsoft.com/office/officeart/2005/8/layout/vList5"/>
    <dgm:cxn modelId="{7496541F-59C3-0B4B-BA16-5C363FA7E5D0}" srcId="{2066BBC8-0480-F847-A4EB-1CFDE6C265F5}" destId="{1472248E-4791-9847-A12B-B28AD4549C07}" srcOrd="3" destOrd="0" parTransId="{07FFD32A-E4FF-5248-B94D-C8324D054EF2}" sibTransId="{DBED3AAC-11F6-EC4F-AFF5-BC49DCEE1A35}"/>
    <dgm:cxn modelId="{ACB10B29-B3F6-CE43-B494-A666F983FCA7}" type="presOf" srcId="{991DE619-50FD-D04C-B73E-83A7A4118948}" destId="{DCF22225-FDFE-7C45-B970-A063AE7D98A8}" srcOrd="0" destOrd="1" presId="urn:microsoft.com/office/officeart/2005/8/layout/vList5"/>
    <dgm:cxn modelId="{8437B335-8829-B34D-9C6F-631CD54EE06E}" srcId="{F4C29B8A-170F-E046-AE30-40C0C86B6F49}" destId="{367EDE5E-9952-D847-A976-3A5DE1C94DA6}" srcOrd="2" destOrd="0" parTransId="{E4E4CD6F-F110-9440-95B9-E487765676FC}" sibTransId="{FF4D80B5-B54F-A54C-99EE-02885E1FCC89}"/>
    <dgm:cxn modelId="{7253253A-B6DB-0B48-974E-5DD78D1303FA}" type="presOf" srcId="{D65F9832-171B-E244-84B3-26CC911DC795}" destId="{6B431347-F5AC-6646-BCE8-348B6D2FBCEC}" srcOrd="0" destOrd="0" presId="urn:microsoft.com/office/officeart/2005/8/layout/vList5"/>
    <dgm:cxn modelId="{512B0663-5701-1E45-8605-5FEED26DF9C3}" type="presOf" srcId="{B5AB285F-E8F7-1049-8BE1-5ACBD2D112C9}" destId="{2745E6D3-D530-5D43-807D-AD75700F0DBA}" srcOrd="0" destOrd="0" presId="urn:microsoft.com/office/officeart/2005/8/layout/vList5"/>
    <dgm:cxn modelId="{81B93049-4D75-984F-AEC3-17B9F99B10E8}" type="presOf" srcId="{F4C29B8A-170F-E046-AE30-40C0C86B6F49}" destId="{EC47540C-054A-4E46-8FBD-CB8CF09A9125}" srcOrd="0" destOrd="0" presId="urn:microsoft.com/office/officeart/2005/8/layout/vList5"/>
    <dgm:cxn modelId="{E62C4A77-2753-B54B-B296-B93F05196EEE}" srcId="{1472248E-4791-9847-A12B-B28AD4549C07}" destId="{7E6FF1D4-4469-6A4B-B8A5-6DF25DF69C5E}" srcOrd="0" destOrd="0" parTransId="{44EB39FC-8061-5141-8F95-695555401B03}" sibTransId="{DAE6328F-0830-A849-8C9C-9AB7925CDA21}"/>
    <dgm:cxn modelId="{A86B7D77-FCFA-9145-8B8B-61B11B51A2B9}" srcId="{F4C29B8A-170F-E046-AE30-40C0C86B6F49}" destId="{EBC0B83B-CC6D-E64E-A28A-6F25AD91DFFA}" srcOrd="0" destOrd="0" parTransId="{552AA9C0-0893-7C4A-92B6-0C8241D6BE46}" sibTransId="{A5414704-A197-CF49-BAFF-E6D6505FD9A8}"/>
    <dgm:cxn modelId="{C4A59A79-319E-AF4C-8601-2CF80F3A326D}" type="presOf" srcId="{29362EED-5C5D-CB48-88C9-CDD17DCA3053}" destId="{2745E6D3-D530-5D43-807D-AD75700F0DBA}" srcOrd="0" destOrd="1" presId="urn:microsoft.com/office/officeart/2005/8/layout/vList5"/>
    <dgm:cxn modelId="{F5BBDC5A-2E02-A544-AC27-BBD82F5567A5}" srcId="{D65F9832-171B-E244-84B3-26CC911DC795}" destId="{849C0673-A750-8E41-9CCD-BAC19E7BB9F7}" srcOrd="1" destOrd="0" parTransId="{54C0A158-8075-534F-9B20-B65E365BC9F2}" sibTransId="{BF94EB03-E7A9-7A4C-93BF-D50FAFAA595A}"/>
    <dgm:cxn modelId="{BCE2517D-7213-2447-BD4C-0104785A15A5}" srcId="{CE8E2E23-0B1B-E243-BA00-8CECD0FF5C3C}" destId="{6F36C327-B998-5349-962F-407AF8BFF5DD}" srcOrd="2" destOrd="0" parTransId="{F7FEE6F9-FCDB-274C-AF4A-B9F1B07FE78C}" sibTransId="{FCF74743-778C-7F4C-BD53-E10172018CA7}"/>
    <dgm:cxn modelId="{3168CC80-E9E4-7F46-A463-C3FD3DDAE587}" type="presOf" srcId="{1472248E-4791-9847-A12B-B28AD4549C07}" destId="{C1156034-8CF0-5A46-B93E-FA5144C295D0}" srcOrd="0" destOrd="0" presId="urn:microsoft.com/office/officeart/2005/8/layout/vList5"/>
    <dgm:cxn modelId="{AD85B882-7E9C-AF41-B697-2CF7AEC27046}" srcId="{F4C29B8A-170F-E046-AE30-40C0C86B6F49}" destId="{80C2601D-70E8-3A44-84D3-9F36D91A0BE3}" srcOrd="1" destOrd="0" parTransId="{2FC295A7-0912-3B48-BA19-E93FD41A3128}" sibTransId="{15871B93-C0A8-9347-A6A4-AB4F7ED9368C}"/>
    <dgm:cxn modelId="{732D7084-9D3C-DF4A-8D46-920E85AAC857}" type="presOf" srcId="{58D8734C-DE0E-1C4E-8EFB-49B78E4388EB}" destId="{DCF22225-FDFE-7C45-B970-A063AE7D98A8}" srcOrd="0" destOrd="2" presId="urn:microsoft.com/office/officeart/2005/8/layout/vList5"/>
    <dgm:cxn modelId="{444E0F88-83D3-1549-9C22-B9F529A7B927}" type="presOf" srcId="{EBC0B83B-CC6D-E64E-A28A-6F25AD91DFFA}" destId="{974310DE-B983-7D48-858A-30F1EDDC4A0B}" srcOrd="0" destOrd="0" presId="urn:microsoft.com/office/officeart/2005/8/layout/vList5"/>
    <dgm:cxn modelId="{60E8258D-68F1-2949-BD3B-5A8D94EDF1DC}" type="presOf" srcId="{7E6FF1D4-4469-6A4B-B8A5-6DF25DF69C5E}" destId="{DCF22225-FDFE-7C45-B970-A063AE7D98A8}" srcOrd="0" destOrd="0" presId="urn:microsoft.com/office/officeart/2005/8/layout/vList5"/>
    <dgm:cxn modelId="{4E49FE8E-FA4B-A644-8E48-E3113C59C769}" srcId="{2066BBC8-0480-F847-A4EB-1CFDE6C265F5}" destId="{F4C29B8A-170F-E046-AE30-40C0C86B6F49}" srcOrd="2" destOrd="0" parTransId="{49989B77-1610-3D44-BEB2-3F6138A67AD4}" sibTransId="{1BCF4F81-2697-8341-88C0-464146A28AA1}"/>
    <dgm:cxn modelId="{021AA492-EBBA-624B-97B0-D62F2E66ED2E}" type="presOf" srcId="{CE8E2E23-0B1B-E243-BA00-8CECD0FF5C3C}" destId="{1F38C023-7464-864D-8BD6-45EB46C2F710}" srcOrd="0" destOrd="0" presId="urn:microsoft.com/office/officeart/2005/8/layout/vList5"/>
    <dgm:cxn modelId="{DFE1DA93-85FE-F745-866A-52E9A8856B63}" srcId="{2066BBC8-0480-F847-A4EB-1CFDE6C265F5}" destId="{D65F9832-171B-E244-84B3-26CC911DC795}" srcOrd="0" destOrd="0" parTransId="{32DE95CE-27BE-A94D-94A7-3B441B4C1684}" sibTransId="{47DA74BB-1EEB-FE41-9A1C-F5E65F900AF6}"/>
    <dgm:cxn modelId="{243F3D96-4BD3-E747-95FA-51DAFCE44249}" type="presOf" srcId="{367EDE5E-9952-D847-A976-3A5DE1C94DA6}" destId="{974310DE-B983-7D48-858A-30F1EDDC4A0B}" srcOrd="0" destOrd="2" presId="urn:microsoft.com/office/officeart/2005/8/layout/vList5"/>
    <dgm:cxn modelId="{17A46098-51EC-3644-B017-5AFF0945F3A0}" srcId="{D65F9832-171B-E244-84B3-26CC911DC795}" destId="{B1D2FEE5-824A-5148-BF14-480EE02E0C6A}" srcOrd="0" destOrd="0" parTransId="{8AE10FB8-07B2-8E46-9FD0-2FF71AF51AB7}" sibTransId="{E2142A08-670C-2049-9632-80861FE0051F}"/>
    <dgm:cxn modelId="{FC376799-1004-9D4A-91E2-DB1FF0B665FE}" type="presOf" srcId="{80C2601D-70E8-3A44-84D3-9F36D91A0BE3}" destId="{974310DE-B983-7D48-858A-30F1EDDC4A0B}" srcOrd="0" destOrd="1" presId="urn:microsoft.com/office/officeart/2005/8/layout/vList5"/>
    <dgm:cxn modelId="{F0A0209C-C3F6-9740-A845-946406310776}" srcId="{1472248E-4791-9847-A12B-B28AD4549C07}" destId="{991DE619-50FD-D04C-B73E-83A7A4118948}" srcOrd="1" destOrd="0" parTransId="{811DF2F8-CBCB-6B4D-890C-70561411C6BD}" sibTransId="{9BF04FF3-D54A-4A4E-9D1A-5955F44761ED}"/>
    <dgm:cxn modelId="{608CFCA3-7613-734D-99A6-19CE4AC94F34}" type="presOf" srcId="{6F36C327-B998-5349-962F-407AF8BFF5DD}" destId="{2745E6D3-D530-5D43-807D-AD75700F0DBA}" srcOrd="0" destOrd="2" presId="urn:microsoft.com/office/officeart/2005/8/layout/vList5"/>
    <dgm:cxn modelId="{850F96B8-0412-214B-9D12-AB46FE2D75DF}" srcId="{CE8E2E23-0B1B-E243-BA00-8CECD0FF5C3C}" destId="{29362EED-5C5D-CB48-88C9-CDD17DCA3053}" srcOrd="1" destOrd="0" parTransId="{6D7BC43C-49CA-614D-AF62-3A24A543C1DD}" sibTransId="{775180DB-B2BE-9145-B7BF-F2CA0DB1C8B2}"/>
    <dgm:cxn modelId="{36E2BDBB-EDDF-BA4B-ADE5-8634FA86416E}" srcId="{CE8E2E23-0B1B-E243-BA00-8CECD0FF5C3C}" destId="{B5AB285F-E8F7-1049-8BE1-5ACBD2D112C9}" srcOrd="0" destOrd="0" parTransId="{A83FA3FB-D7A3-EA42-9745-CA5B828C6843}" sibTransId="{9E58E3C8-CD3D-1842-B106-017F1A39A507}"/>
    <dgm:cxn modelId="{2D74BAE4-E286-954C-B318-C30453BFFA78}" type="presOf" srcId="{2066BBC8-0480-F847-A4EB-1CFDE6C265F5}" destId="{A6501286-06BD-CA49-9BEE-7CB88F5D22F1}" srcOrd="0" destOrd="0" presId="urn:microsoft.com/office/officeart/2005/8/layout/vList5"/>
    <dgm:cxn modelId="{0D7A13E6-19EF-EC4C-A06F-849F749EE719}" srcId="{2066BBC8-0480-F847-A4EB-1CFDE6C265F5}" destId="{CE8E2E23-0B1B-E243-BA00-8CECD0FF5C3C}" srcOrd="1" destOrd="0" parTransId="{1E9F0C39-2A3E-CA4B-B4AE-7585739C58D5}" sibTransId="{3A5E90E2-0602-D34F-AEED-73FFC38FA6AB}"/>
    <dgm:cxn modelId="{B6387CF2-C1C3-3846-945F-DA724B2B850D}" type="presOf" srcId="{849C0673-A750-8E41-9CCD-BAC19E7BB9F7}" destId="{D0FCBCE8-5614-704A-8E20-BD334F892CBF}" srcOrd="0" destOrd="1" presId="urn:microsoft.com/office/officeart/2005/8/layout/vList5"/>
    <dgm:cxn modelId="{B5D86166-17E4-1244-8C50-96B91F47165F}" type="presParOf" srcId="{A6501286-06BD-CA49-9BEE-7CB88F5D22F1}" destId="{BED10D19-EB62-DF4D-86A1-90F3202F5784}" srcOrd="0" destOrd="0" presId="urn:microsoft.com/office/officeart/2005/8/layout/vList5"/>
    <dgm:cxn modelId="{885449C7-49F6-AC40-A0B9-8E5DA710E414}" type="presParOf" srcId="{BED10D19-EB62-DF4D-86A1-90F3202F5784}" destId="{6B431347-F5AC-6646-BCE8-348B6D2FBCEC}" srcOrd="0" destOrd="0" presId="urn:microsoft.com/office/officeart/2005/8/layout/vList5"/>
    <dgm:cxn modelId="{ABB4CF3B-E6CE-A340-9D88-BE5604C39054}" type="presParOf" srcId="{BED10D19-EB62-DF4D-86A1-90F3202F5784}" destId="{D0FCBCE8-5614-704A-8E20-BD334F892CBF}" srcOrd="1" destOrd="0" presId="urn:microsoft.com/office/officeart/2005/8/layout/vList5"/>
    <dgm:cxn modelId="{3D0F5064-6C1D-864B-9815-77C43F8F9A54}" type="presParOf" srcId="{A6501286-06BD-CA49-9BEE-7CB88F5D22F1}" destId="{20C4E370-C30C-A849-82AC-2FB0ED333923}" srcOrd="1" destOrd="0" presId="urn:microsoft.com/office/officeart/2005/8/layout/vList5"/>
    <dgm:cxn modelId="{B7E6E39E-6F51-0944-B7C9-A1DC372166A5}" type="presParOf" srcId="{A6501286-06BD-CA49-9BEE-7CB88F5D22F1}" destId="{5C39F8F3-76DB-E147-9F34-A4C5DB6276F0}" srcOrd="2" destOrd="0" presId="urn:microsoft.com/office/officeart/2005/8/layout/vList5"/>
    <dgm:cxn modelId="{37B4E06F-80B6-824E-AE32-2918FCDA4CA1}" type="presParOf" srcId="{5C39F8F3-76DB-E147-9F34-A4C5DB6276F0}" destId="{1F38C023-7464-864D-8BD6-45EB46C2F710}" srcOrd="0" destOrd="0" presId="urn:microsoft.com/office/officeart/2005/8/layout/vList5"/>
    <dgm:cxn modelId="{906A2B86-806F-994F-8E14-53525A834815}" type="presParOf" srcId="{5C39F8F3-76DB-E147-9F34-A4C5DB6276F0}" destId="{2745E6D3-D530-5D43-807D-AD75700F0DBA}" srcOrd="1" destOrd="0" presId="urn:microsoft.com/office/officeart/2005/8/layout/vList5"/>
    <dgm:cxn modelId="{BE04971A-EDAC-4448-B310-F877F5839DF9}" type="presParOf" srcId="{A6501286-06BD-CA49-9BEE-7CB88F5D22F1}" destId="{D6B89C7F-4327-4443-ABF0-E9AF90B75FB0}" srcOrd="3" destOrd="0" presId="urn:microsoft.com/office/officeart/2005/8/layout/vList5"/>
    <dgm:cxn modelId="{CB9D8B83-A9CA-A249-AC0C-5772085D32C7}" type="presParOf" srcId="{A6501286-06BD-CA49-9BEE-7CB88F5D22F1}" destId="{7F8CBCBE-D895-0641-B985-B4418FDCD6ED}" srcOrd="4" destOrd="0" presId="urn:microsoft.com/office/officeart/2005/8/layout/vList5"/>
    <dgm:cxn modelId="{2D98A280-0A5D-C44F-954B-8698749CB562}" type="presParOf" srcId="{7F8CBCBE-D895-0641-B985-B4418FDCD6ED}" destId="{EC47540C-054A-4E46-8FBD-CB8CF09A9125}" srcOrd="0" destOrd="0" presId="urn:microsoft.com/office/officeart/2005/8/layout/vList5"/>
    <dgm:cxn modelId="{EA51E3CE-E087-A64B-B945-A74E743E1FBC}" type="presParOf" srcId="{7F8CBCBE-D895-0641-B985-B4418FDCD6ED}" destId="{974310DE-B983-7D48-858A-30F1EDDC4A0B}" srcOrd="1" destOrd="0" presId="urn:microsoft.com/office/officeart/2005/8/layout/vList5"/>
    <dgm:cxn modelId="{BB3EEA41-BB2B-284E-B427-38071D20FE12}" type="presParOf" srcId="{A6501286-06BD-CA49-9BEE-7CB88F5D22F1}" destId="{004896A2-DD15-0644-9505-DC3A031A0031}" srcOrd="5" destOrd="0" presId="urn:microsoft.com/office/officeart/2005/8/layout/vList5"/>
    <dgm:cxn modelId="{C8364CB1-527F-794A-A866-E58B1C7B8EDF}" type="presParOf" srcId="{A6501286-06BD-CA49-9BEE-7CB88F5D22F1}" destId="{1904C71C-CE39-B541-9C5C-8CBA59639EA8}" srcOrd="6" destOrd="0" presId="urn:microsoft.com/office/officeart/2005/8/layout/vList5"/>
    <dgm:cxn modelId="{3B18AA79-28E0-B945-8A1F-623B48D9B623}" type="presParOf" srcId="{1904C71C-CE39-B541-9C5C-8CBA59639EA8}" destId="{C1156034-8CF0-5A46-B93E-FA5144C295D0}" srcOrd="0" destOrd="0" presId="urn:microsoft.com/office/officeart/2005/8/layout/vList5"/>
    <dgm:cxn modelId="{3CA45C31-3A82-EF4C-886B-F6ACC235E60F}" type="presParOf" srcId="{1904C71C-CE39-B541-9C5C-8CBA59639EA8}" destId="{DCF22225-FDFE-7C45-B970-A063AE7D98A8}"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FCBCE8-5614-704A-8E20-BD334F892CBF}">
      <dsp:nvSpPr>
        <dsp:cNvPr id="0" name=""/>
        <dsp:cNvSpPr/>
      </dsp:nvSpPr>
      <dsp:spPr>
        <a:xfrm rot="5400000">
          <a:off x="6246660" y="-3700082"/>
          <a:ext cx="1255523" cy="900082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Count in multiples of twos, fives and tens.</a:t>
          </a:r>
        </a:p>
        <a:p>
          <a:pPr marL="228600" lvl="1" indent="-228600" algn="l" defTabSz="889000">
            <a:lnSpc>
              <a:spcPct val="90000"/>
            </a:lnSpc>
            <a:spcBef>
              <a:spcPct val="0"/>
            </a:spcBef>
            <a:spcAft>
              <a:spcPct val="15000"/>
            </a:spcAft>
            <a:buChar char="•"/>
          </a:pPr>
          <a:r>
            <a:rPr lang="en-GB" sz="2000" kern="1200" dirty="0"/>
            <a:t>Make connections between arrays, number patterns and the counting of multiples. </a:t>
          </a:r>
        </a:p>
      </dsp:txBody>
      <dsp:txXfrm rot="-5400000">
        <a:off x="2374008" y="233860"/>
        <a:ext cx="8939537" cy="1132943"/>
      </dsp:txXfrm>
    </dsp:sp>
    <dsp:sp modelId="{6B431347-F5AC-6646-BCE8-348B6D2FBCEC}">
      <dsp:nvSpPr>
        <dsp:cNvPr id="0" name=""/>
        <dsp:cNvSpPr/>
      </dsp:nvSpPr>
      <dsp:spPr>
        <a:xfrm>
          <a:off x="0" y="0"/>
          <a:ext cx="2112951" cy="1569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1</a:t>
          </a:r>
        </a:p>
      </dsp:txBody>
      <dsp:txXfrm>
        <a:off x="76612" y="76612"/>
        <a:ext cx="1959727" cy="1416179"/>
      </dsp:txXfrm>
    </dsp:sp>
    <dsp:sp modelId="{2745E6D3-D530-5D43-807D-AD75700F0DBA}">
      <dsp:nvSpPr>
        <dsp:cNvPr id="0" name=""/>
        <dsp:cNvSpPr/>
      </dsp:nvSpPr>
      <dsp:spPr>
        <a:xfrm rot="5400000">
          <a:off x="6118268" y="-2108738"/>
          <a:ext cx="1485509" cy="8994513"/>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Count in steps of 2, 3, 5 and 10 from any number, forwards and backwards.</a:t>
          </a:r>
        </a:p>
        <a:p>
          <a:pPr marL="171450" lvl="1" indent="-171450" algn="l" defTabSz="800100">
            <a:lnSpc>
              <a:spcPct val="90000"/>
            </a:lnSpc>
            <a:spcBef>
              <a:spcPct val="0"/>
            </a:spcBef>
            <a:spcAft>
              <a:spcPct val="15000"/>
            </a:spcAft>
            <a:buChar char="•"/>
          </a:pPr>
          <a:r>
            <a:rPr lang="en-GB" sz="1800" kern="1200" dirty="0"/>
            <a:t>Recall and use multiplication and division facts for the 2, 5 and 10 tables, including recognising odd and even.</a:t>
          </a:r>
        </a:p>
        <a:p>
          <a:pPr marL="171450" lvl="1" indent="-171450" algn="l" defTabSz="800100">
            <a:lnSpc>
              <a:spcPct val="90000"/>
            </a:lnSpc>
            <a:spcBef>
              <a:spcPct val="0"/>
            </a:spcBef>
            <a:spcAft>
              <a:spcPct val="15000"/>
            </a:spcAft>
            <a:buChar char="•"/>
          </a:pPr>
          <a:r>
            <a:rPr lang="en-GB" sz="1800" kern="1200" dirty="0"/>
            <a:t>Solve problems involving materials, arrays, multiplication and division facts.</a:t>
          </a:r>
        </a:p>
      </dsp:txBody>
      <dsp:txXfrm rot="-5400000">
        <a:off x="2363767" y="1718280"/>
        <a:ext cx="8921996" cy="1340475"/>
      </dsp:txXfrm>
    </dsp:sp>
    <dsp:sp modelId="{1F38C023-7464-864D-8BD6-45EB46C2F710}">
      <dsp:nvSpPr>
        <dsp:cNvPr id="0" name=""/>
        <dsp:cNvSpPr/>
      </dsp:nvSpPr>
      <dsp:spPr>
        <a:xfrm>
          <a:off x="0" y="1614930"/>
          <a:ext cx="2078840" cy="1569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2</a:t>
          </a:r>
        </a:p>
      </dsp:txBody>
      <dsp:txXfrm>
        <a:off x="76612" y="1691542"/>
        <a:ext cx="1925616" cy="1416179"/>
      </dsp:txXfrm>
    </dsp:sp>
    <dsp:sp modelId="{974310DE-B983-7D48-858A-30F1EDDC4A0B}">
      <dsp:nvSpPr>
        <dsp:cNvPr id="0" name=""/>
        <dsp:cNvSpPr/>
      </dsp:nvSpPr>
      <dsp:spPr>
        <a:xfrm rot="5400000">
          <a:off x="6122670" y="-455319"/>
          <a:ext cx="1471033" cy="895464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Count from 0 in multiples of 2, 3, 4, 5, 8, 10, 50 and 100.</a:t>
          </a:r>
        </a:p>
        <a:p>
          <a:pPr marL="171450" lvl="1" indent="-171450" algn="l" defTabSz="800100">
            <a:lnSpc>
              <a:spcPct val="90000"/>
            </a:lnSpc>
            <a:spcBef>
              <a:spcPct val="0"/>
            </a:spcBef>
            <a:spcAft>
              <a:spcPct val="15000"/>
            </a:spcAft>
            <a:buChar char="•"/>
          </a:pPr>
          <a:r>
            <a:rPr lang="en-GB" sz="1800" kern="1200" dirty="0"/>
            <a:t>Recall and use multiplication &amp; division facts for the 3, 4 and 8 multiplication tables.</a:t>
          </a:r>
        </a:p>
        <a:p>
          <a:pPr marL="171450" lvl="1" indent="-171450" algn="l" defTabSz="800100">
            <a:lnSpc>
              <a:spcPct val="90000"/>
            </a:lnSpc>
            <a:spcBef>
              <a:spcPct val="0"/>
            </a:spcBef>
            <a:spcAft>
              <a:spcPct val="15000"/>
            </a:spcAft>
            <a:buChar char="•"/>
          </a:pPr>
          <a:r>
            <a:rPr lang="en-GB" sz="1800" kern="1200" dirty="0"/>
            <a:t>Write and calculate mathematical statements for multiplication and division using the multiplication tables they know. </a:t>
          </a:r>
        </a:p>
      </dsp:txBody>
      <dsp:txXfrm rot="-5400000">
        <a:off x="2380863" y="3358298"/>
        <a:ext cx="8882837" cy="1327413"/>
      </dsp:txXfrm>
    </dsp:sp>
    <dsp:sp modelId="{EC47540C-054A-4E46-8FBD-CB8CF09A9125}">
      <dsp:nvSpPr>
        <dsp:cNvPr id="0" name=""/>
        <dsp:cNvSpPr/>
      </dsp:nvSpPr>
      <dsp:spPr>
        <a:xfrm>
          <a:off x="0" y="3262804"/>
          <a:ext cx="2095896" cy="1569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3</a:t>
          </a:r>
        </a:p>
      </dsp:txBody>
      <dsp:txXfrm>
        <a:off x="76612" y="3339416"/>
        <a:ext cx="1942672" cy="1416179"/>
      </dsp:txXfrm>
    </dsp:sp>
    <dsp:sp modelId="{DCF22225-FDFE-7C45-B970-A063AE7D98A8}">
      <dsp:nvSpPr>
        <dsp:cNvPr id="0" name=""/>
        <dsp:cNvSpPr/>
      </dsp:nvSpPr>
      <dsp:spPr>
        <a:xfrm rot="5400000">
          <a:off x="6111354" y="1182868"/>
          <a:ext cx="1558053" cy="8996569"/>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t>Count in multiples of 6, 7, 9, 25 and 100.</a:t>
          </a:r>
        </a:p>
        <a:p>
          <a:pPr marL="171450" lvl="1" indent="-171450" algn="l" defTabSz="800100">
            <a:lnSpc>
              <a:spcPct val="90000"/>
            </a:lnSpc>
            <a:spcBef>
              <a:spcPct val="0"/>
            </a:spcBef>
            <a:spcAft>
              <a:spcPct val="15000"/>
            </a:spcAft>
            <a:buChar char="•"/>
          </a:pPr>
          <a:r>
            <a:rPr lang="en-GB" sz="1800" kern="1200" dirty="0"/>
            <a:t>Recall multiplication and division facts for the multiplication tables up to 12 x 12.</a:t>
          </a:r>
        </a:p>
        <a:p>
          <a:pPr marL="171450" lvl="1" indent="-171450" algn="l" defTabSz="800100">
            <a:lnSpc>
              <a:spcPct val="90000"/>
            </a:lnSpc>
            <a:spcBef>
              <a:spcPct val="0"/>
            </a:spcBef>
            <a:spcAft>
              <a:spcPct val="15000"/>
            </a:spcAft>
            <a:buChar char="•"/>
          </a:pPr>
          <a:r>
            <a:rPr lang="en-GB" sz="1800" kern="1200" dirty="0"/>
            <a:t>Use known and derived facts to mentally and formally multiple and divide, as well as applying this to solve problems.</a:t>
          </a:r>
        </a:p>
      </dsp:txBody>
      <dsp:txXfrm rot="-5400000">
        <a:off x="2392096" y="4978184"/>
        <a:ext cx="8920511" cy="1405937"/>
      </dsp:txXfrm>
    </dsp:sp>
    <dsp:sp modelId="{C1156034-8CF0-5A46-B93E-FA5144C295D0}">
      <dsp:nvSpPr>
        <dsp:cNvPr id="0" name=""/>
        <dsp:cNvSpPr/>
      </dsp:nvSpPr>
      <dsp:spPr>
        <a:xfrm>
          <a:off x="0" y="4901843"/>
          <a:ext cx="2142851" cy="156940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4</a:t>
          </a:r>
        </a:p>
      </dsp:txBody>
      <dsp:txXfrm>
        <a:off x="76612" y="4978455"/>
        <a:ext cx="1989627" cy="141617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5/21/2025</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5/21/2025</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5/21/2025</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5/21/2025</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5/21/2025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5/21/2025</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5/21/2025</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5/21/2025</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5/21/2025</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7.xml"/><Relationship Id="rId7" Type="http://schemas.openxmlformats.org/officeDocument/2006/relationships/diagramColors" Target="../diagrams/colors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png"/><Relationship Id="rId4" Type="http://schemas.openxmlformats.org/officeDocument/2006/relationships/image" Target="../media/image5.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7.xml"/><Relationship Id="rId7" Type="http://schemas.openxmlformats.org/officeDocument/2006/relationships/image" Target="../media/image14.png"/><Relationship Id="rId12" Type="http://schemas.openxmlformats.org/officeDocument/2006/relationships/image" Target="../media/image17.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3.png"/><Relationship Id="rId11" Type="http://schemas.openxmlformats.org/officeDocument/2006/relationships/hyperlink" Target="https://www.timestables.co.uk/" TargetMode="External"/><Relationship Id="rId5" Type="http://schemas.openxmlformats.org/officeDocument/2006/relationships/image" Target="../media/image12.png"/><Relationship Id="rId10" Type="http://schemas.openxmlformats.org/officeDocument/2006/relationships/image" Target="../media/image1.png"/><Relationship Id="rId4" Type="http://schemas.openxmlformats.org/officeDocument/2006/relationships/image" Target="../media/image11.png"/><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4D8D5-F156-D34B-A390-84D9A337E2AA}"/>
              </a:ext>
            </a:extLst>
          </p:cNvPr>
          <p:cNvSpPr>
            <a:spLocks noGrp="1"/>
          </p:cNvSpPr>
          <p:nvPr>
            <p:ph type="ctrTitle"/>
          </p:nvPr>
        </p:nvSpPr>
        <p:spPr/>
        <p:txBody>
          <a:bodyPr/>
          <a:lstStyle/>
          <a:p>
            <a:r>
              <a:rPr lang="en-US" dirty="0"/>
              <a:t>Multiplication Tables Check (MTC) &amp; beyond</a:t>
            </a:r>
          </a:p>
        </p:txBody>
      </p:sp>
      <p:sp>
        <p:nvSpPr>
          <p:cNvPr id="3" name="Subtitle 2">
            <a:extLst>
              <a:ext uri="{FF2B5EF4-FFF2-40B4-BE49-F238E27FC236}">
                <a16:creationId xmlns:a16="http://schemas.microsoft.com/office/drawing/2014/main" id="{9A9EF993-9206-3046-8B92-0A31B4A6A53D}"/>
              </a:ext>
            </a:extLst>
          </p:cNvPr>
          <p:cNvSpPr>
            <a:spLocks noGrp="1"/>
          </p:cNvSpPr>
          <p:nvPr>
            <p:ph type="subTitle" idx="1"/>
          </p:nvPr>
        </p:nvSpPr>
        <p:spPr>
          <a:xfrm>
            <a:off x="1911637" y="4705993"/>
            <a:ext cx="8673427" cy="538100"/>
          </a:xfrm>
        </p:spPr>
        <p:txBody>
          <a:bodyPr vert="horz" lIns="91440" tIns="0" rIns="91440" bIns="45720" rtlCol="0" anchor="t">
            <a:normAutofit fontScale="47500" lnSpcReduction="20000"/>
          </a:bodyPr>
          <a:lstStyle/>
          <a:p>
            <a:r>
              <a:rPr lang="en-US" sz="2800" dirty="0"/>
              <a:t>              </a:t>
            </a:r>
          </a:p>
          <a:p>
            <a:r>
              <a:rPr lang="en-US" sz="2800" dirty="0"/>
              <a:t>          Updated May 2025</a:t>
            </a:r>
          </a:p>
        </p:txBody>
      </p:sp>
      <p:sp>
        <p:nvSpPr>
          <p:cNvPr id="5" name="TextBox 4">
            <a:extLst>
              <a:ext uri="{FF2B5EF4-FFF2-40B4-BE49-F238E27FC236}">
                <a16:creationId xmlns:a16="http://schemas.microsoft.com/office/drawing/2014/main" id="{8BEE6871-9B37-14A8-E618-156649577E55}"/>
              </a:ext>
            </a:extLst>
          </p:cNvPr>
          <p:cNvSpPr txBox="1"/>
          <p:nvPr/>
        </p:nvSpPr>
        <p:spPr>
          <a:xfrm>
            <a:off x="2048796" y="1354369"/>
            <a:ext cx="7423251" cy="400110"/>
          </a:xfrm>
          <a:prstGeom prst="rect">
            <a:avLst/>
          </a:prstGeom>
          <a:noFill/>
        </p:spPr>
        <p:txBody>
          <a:bodyPr wrap="none" rtlCol="0">
            <a:spAutoFit/>
          </a:bodyPr>
          <a:lstStyle/>
          <a:p>
            <a:r>
              <a:rPr lang="en-US" sz="2000" dirty="0">
                <a:solidFill>
                  <a:schemeClr val="bg1"/>
                </a:solidFill>
              </a:rPr>
              <a:t>Please ensure you have your volume on to hear the voiceover.</a:t>
            </a:r>
          </a:p>
        </p:txBody>
      </p:sp>
      <p:pic>
        <p:nvPicPr>
          <p:cNvPr id="6" name="Recorded Sound">
            <a:hlinkClick r:id="" action="ppaction://media"/>
            <a:extLst>
              <a:ext uri="{FF2B5EF4-FFF2-40B4-BE49-F238E27FC236}">
                <a16:creationId xmlns:a16="http://schemas.microsoft.com/office/drawing/2014/main" id="{61A65A14-393C-8A42-889A-F7A4B64504C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667955" y="5638490"/>
            <a:ext cx="487363" cy="487363"/>
          </a:xfrm>
          <a:prstGeom prst="rect">
            <a:avLst/>
          </a:prstGeom>
        </p:spPr>
      </p:pic>
    </p:spTree>
    <p:extLst>
      <p:ext uri="{BB962C8B-B14F-4D97-AF65-F5344CB8AC3E}">
        <p14:creationId xmlns:p14="http://schemas.microsoft.com/office/powerpoint/2010/main" val="956784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9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2599C-53FB-9641-A80E-1A35DF85953C}"/>
              </a:ext>
            </a:extLst>
          </p:cNvPr>
          <p:cNvSpPr>
            <a:spLocks noGrp="1"/>
          </p:cNvSpPr>
          <p:nvPr>
            <p:ph type="title"/>
          </p:nvPr>
        </p:nvSpPr>
        <p:spPr/>
        <p:txBody>
          <a:bodyPr/>
          <a:lstStyle/>
          <a:p>
            <a:r>
              <a:rPr lang="en-US" dirty="0"/>
              <a:t>Overview</a:t>
            </a:r>
          </a:p>
        </p:txBody>
      </p:sp>
      <p:sp>
        <p:nvSpPr>
          <p:cNvPr id="3" name="Content Placeholder 2">
            <a:extLst>
              <a:ext uri="{FF2B5EF4-FFF2-40B4-BE49-F238E27FC236}">
                <a16:creationId xmlns:a16="http://schemas.microsoft.com/office/drawing/2014/main" id="{BE17E4D3-9430-844E-8FD6-880FC7AF32EE}"/>
              </a:ext>
            </a:extLst>
          </p:cNvPr>
          <p:cNvSpPr>
            <a:spLocks noGrp="1"/>
          </p:cNvSpPr>
          <p:nvPr>
            <p:ph idx="1"/>
          </p:nvPr>
        </p:nvSpPr>
        <p:spPr>
          <a:xfrm>
            <a:off x="5118447" y="1104404"/>
            <a:ext cx="6281873" cy="4947403"/>
          </a:xfrm>
        </p:spPr>
        <p:txBody>
          <a:bodyPr>
            <a:normAutofit/>
          </a:bodyPr>
          <a:lstStyle/>
          <a:p>
            <a:r>
              <a:rPr lang="en-US" sz="2800" dirty="0"/>
              <a:t>The importance of times tables</a:t>
            </a:r>
          </a:p>
          <a:p>
            <a:r>
              <a:rPr lang="en-US" sz="2800" dirty="0"/>
              <a:t>The progression of times tables through school</a:t>
            </a:r>
          </a:p>
          <a:p>
            <a:r>
              <a:rPr lang="en-US" sz="2800" dirty="0"/>
              <a:t>Key information about the Multiplication Tables Check</a:t>
            </a:r>
          </a:p>
          <a:p>
            <a:r>
              <a:rPr lang="en-US" sz="2800" dirty="0"/>
              <a:t>How you can help at home</a:t>
            </a:r>
          </a:p>
          <a:p>
            <a:endParaRPr lang="en-US" sz="2800" dirty="0"/>
          </a:p>
        </p:txBody>
      </p:sp>
    </p:spTree>
    <p:extLst>
      <p:ext uri="{BB962C8B-B14F-4D97-AF65-F5344CB8AC3E}">
        <p14:creationId xmlns:p14="http://schemas.microsoft.com/office/powerpoint/2010/main" val="2662695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Wave 17">
            <a:extLst>
              <a:ext uri="{FF2B5EF4-FFF2-40B4-BE49-F238E27FC236}">
                <a16:creationId xmlns:a16="http://schemas.microsoft.com/office/drawing/2014/main" id="{74E5BBB8-62EB-444E-AA8E-D489842A3B38}"/>
              </a:ext>
            </a:extLst>
          </p:cNvPr>
          <p:cNvSpPr/>
          <p:nvPr/>
        </p:nvSpPr>
        <p:spPr>
          <a:xfrm>
            <a:off x="3516100" y="2471138"/>
            <a:ext cx="4839006" cy="1861083"/>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23C061B-0401-1046-855A-D74BB42B1B51}"/>
              </a:ext>
            </a:extLst>
          </p:cNvPr>
          <p:cNvSpPr txBox="1"/>
          <p:nvPr/>
        </p:nvSpPr>
        <p:spPr>
          <a:xfrm>
            <a:off x="3900576" y="2799249"/>
            <a:ext cx="3952506" cy="1077218"/>
          </a:xfrm>
          <a:prstGeom prst="rect">
            <a:avLst/>
          </a:prstGeom>
          <a:noFill/>
        </p:spPr>
        <p:txBody>
          <a:bodyPr wrap="square" rtlCol="0">
            <a:spAutoFit/>
          </a:bodyPr>
          <a:lstStyle/>
          <a:p>
            <a:pPr algn="ctr"/>
            <a:r>
              <a:rPr lang="en-US" sz="3200" b="1" dirty="0">
                <a:solidFill>
                  <a:schemeClr val="bg1"/>
                </a:solidFill>
              </a:rPr>
              <a:t>Why are times tables important?</a:t>
            </a:r>
          </a:p>
        </p:txBody>
      </p:sp>
      <p:sp>
        <p:nvSpPr>
          <p:cNvPr id="7" name="Rectangle 6">
            <a:extLst>
              <a:ext uri="{FF2B5EF4-FFF2-40B4-BE49-F238E27FC236}">
                <a16:creationId xmlns:a16="http://schemas.microsoft.com/office/drawing/2014/main" id="{A0544BB2-2ABC-5441-B410-F23DA18C9DA1}"/>
              </a:ext>
            </a:extLst>
          </p:cNvPr>
          <p:cNvSpPr/>
          <p:nvPr/>
        </p:nvSpPr>
        <p:spPr>
          <a:xfrm>
            <a:off x="8485069" y="2676138"/>
            <a:ext cx="3424519" cy="1200329"/>
          </a:xfrm>
          <a:prstGeom prst="rect">
            <a:avLst/>
          </a:prstGeom>
        </p:spPr>
        <p:txBody>
          <a:bodyPr wrap="square">
            <a:spAutoFit/>
          </a:bodyPr>
          <a:lstStyle/>
          <a:p>
            <a:pPr algn="ctr" fontAlgn="base"/>
            <a:r>
              <a:rPr lang="en-GB" dirty="0">
                <a:solidFill>
                  <a:srgbClr val="071689"/>
                </a:solidFill>
                <a:latin typeface="Linotte-Regular"/>
              </a:rPr>
              <a:t> </a:t>
            </a:r>
            <a:r>
              <a:rPr lang="en-GB" dirty="0">
                <a:latin typeface="Comic Sans MS" panose="030F0902030302020204" pitchFamily="66" charset="0"/>
              </a:rPr>
              <a:t>Multiplication is used day to day throughout adulthood, whether it’s doubling recipes or splitting bills!</a:t>
            </a:r>
            <a:endParaRPr lang="en-GB" b="0" i="0" dirty="0">
              <a:effectLst/>
              <a:latin typeface="Comic Sans MS" panose="030F0902030302020204" pitchFamily="66" charset="0"/>
            </a:endParaRPr>
          </a:p>
        </p:txBody>
      </p:sp>
      <p:sp>
        <p:nvSpPr>
          <p:cNvPr id="8" name="Rectangle 7">
            <a:extLst>
              <a:ext uri="{FF2B5EF4-FFF2-40B4-BE49-F238E27FC236}">
                <a16:creationId xmlns:a16="http://schemas.microsoft.com/office/drawing/2014/main" id="{648CEAC0-6D58-BB4F-B82A-74B819774CF9}"/>
              </a:ext>
            </a:extLst>
          </p:cNvPr>
          <p:cNvSpPr/>
          <p:nvPr/>
        </p:nvSpPr>
        <p:spPr>
          <a:xfrm>
            <a:off x="464178" y="1134639"/>
            <a:ext cx="3051922" cy="1200329"/>
          </a:xfrm>
          <a:prstGeom prst="rect">
            <a:avLst/>
          </a:prstGeom>
        </p:spPr>
        <p:txBody>
          <a:bodyPr wrap="square">
            <a:spAutoFit/>
          </a:bodyPr>
          <a:lstStyle/>
          <a:p>
            <a:pPr algn="ctr" fontAlgn="base"/>
            <a:r>
              <a:rPr lang="en-GB" dirty="0">
                <a:latin typeface="Comic Sans MS" panose="030F0902030302020204" pitchFamily="66" charset="0"/>
              </a:rPr>
              <a:t>Learning basic times tables will make it easier to learn more challenging ones (e.g., 3 and 6).</a:t>
            </a:r>
          </a:p>
        </p:txBody>
      </p:sp>
      <p:sp>
        <p:nvSpPr>
          <p:cNvPr id="9" name="Rectangle 8">
            <a:extLst>
              <a:ext uri="{FF2B5EF4-FFF2-40B4-BE49-F238E27FC236}">
                <a16:creationId xmlns:a16="http://schemas.microsoft.com/office/drawing/2014/main" id="{2883764F-A773-9D47-9518-BAE5F924C892}"/>
              </a:ext>
            </a:extLst>
          </p:cNvPr>
          <p:cNvSpPr/>
          <p:nvPr/>
        </p:nvSpPr>
        <p:spPr>
          <a:xfrm>
            <a:off x="7853082" y="632952"/>
            <a:ext cx="3076550" cy="1477328"/>
          </a:xfrm>
          <a:prstGeom prst="rect">
            <a:avLst/>
          </a:prstGeom>
        </p:spPr>
        <p:txBody>
          <a:bodyPr wrap="square">
            <a:spAutoFit/>
          </a:bodyPr>
          <a:lstStyle/>
          <a:p>
            <a:pPr algn="ctr" fontAlgn="base"/>
            <a:r>
              <a:rPr lang="en-GB" dirty="0">
                <a:latin typeface="Comic Sans MS" panose="030F0902030302020204" pitchFamily="66" charset="0"/>
              </a:rPr>
              <a:t>When children frequently, successfully recall their times tables they will grow in confidence and reduce their cognitive load.</a:t>
            </a:r>
          </a:p>
        </p:txBody>
      </p:sp>
      <p:sp>
        <p:nvSpPr>
          <p:cNvPr id="10" name="Rectangle 9">
            <a:extLst>
              <a:ext uri="{FF2B5EF4-FFF2-40B4-BE49-F238E27FC236}">
                <a16:creationId xmlns:a16="http://schemas.microsoft.com/office/drawing/2014/main" id="{A17374DA-8B5E-5244-BD19-9F8F6F3EC4D6}"/>
              </a:ext>
            </a:extLst>
          </p:cNvPr>
          <p:cNvSpPr/>
          <p:nvPr/>
        </p:nvSpPr>
        <p:spPr>
          <a:xfrm>
            <a:off x="215572" y="3039560"/>
            <a:ext cx="3223373" cy="2585323"/>
          </a:xfrm>
          <a:prstGeom prst="rect">
            <a:avLst/>
          </a:prstGeom>
        </p:spPr>
        <p:txBody>
          <a:bodyPr wrap="square">
            <a:spAutoFit/>
          </a:bodyPr>
          <a:lstStyle/>
          <a:p>
            <a:pPr algn="ctr" fontAlgn="base"/>
            <a:r>
              <a:rPr lang="en-GB" dirty="0">
                <a:latin typeface="Comic Sans MS" panose="030F0902030302020204" pitchFamily="66" charset="0"/>
              </a:rPr>
              <a:t>Multiplication underpins many other aspects of mathematics such as algebra, division and fractions – an early understanding of multiplication will help children right up to GCSE level and beyond.</a:t>
            </a:r>
          </a:p>
        </p:txBody>
      </p:sp>
      <p:sp>
        <p:nvSpPr>
          <p:cNvPr id="11" name="Rectangle 10">
            <a:extLst>
              <a:ext uri="{FF2B5EF4-FFF2-40B4-BE49-F238E27FC236}">
                <a16:creationId xmlns:a16="http://schemas.microsoft.com/office/drawing/2014/main" id="{63B14898-37D0-1D4B-BBA5-03F9B72B7300}"/>
              </a:ext>
            </a:extLst>
          </p:cNvPr>
          <p:cNvSpPr/>
          <p:nvPr/>
        </p:nvSpPr>
        <p:spPr>
          <a:xfrm>
            <a:off x="8485069" y="4609221"/>
            <a:ext cx="3030072" cy="1754326"/>
          </a:xfrm>
          <a:prstGeom prst="rect">
            <a:avLst/>
          </a:prstGeom>
        </p:spPr>
        <p:txBody>
          <a:bodyPr wrap="square">
            <a:spAutoFit/>
          </a:bodyPr>
          <a:lstStyle/>
          <a:p>
            <a:pPr algn="ctr" fontAlgn="base"/>
            <a:r>
              <a:rPr lang="en-GB" dirty="0">
                <a:latin typeface="Comic Sans MS" panose="030F0902030302020204" pitchFamily="66" charset="0"/>
              </a:rPr>
              <a:t>Recalling times tables improves memory skills, which is a transferrable skill that will help children throughout school and into adult life.</a:t>
            </a:r>
          </a:p>
        </p:txBody>
      </p:sp>
      <p:sp>
        <p:nvSpPr>
          <p:cNvPr id="12" name="Rectangle 11">
            <a:extLst>
              <a:ext uri="{FF2B5EF4-FFF2-40B4-BE49-F238E27FC236}">
                <a16:creationId xmlns:a16="http://schemas.microsoft.com/office/drawing/2014/main" id="{EDB15428-60D2-C147-B893-1911132E59C4}"/>
              </a:ext>
            </a:extLst>
          </p:cNvPr>
          <p:cNvSpPr/>
          <p:nvPr/>
        </p:nvSpPr>
        <p:spPr>
          <a:xfrm>
            <a:off x="3804537" y="494453"/>
            <a:ext cx="3196924" cy="1754326"/>
          </a:xfrm>
          <a:prstGeom prst="rect">
            <a:avLst/>
          </a:prstGeom>
        </p:spPr>
        <p:txBody>
          <a:bodyPr wrap="square">
            <a:spAutoFit/>
          </a:bodyPr>
          <a:lstStyle/>
          <a:p>
            <a:pPr algn="ctr" fontAlgn="base"/>
            <a:r>
              <a:rPr lang="en-GB" dirty="0">
                <a:latin typeface="Comic Sans MS" panose="030F0902030302020204" pitchFamily="66" charset="0"/>
              </a:rPr>
              <a:t>Children will find it easier to solve more challenging maths problems and to do mental arithmetic if they have already memorised their times tables.</a:t>
            </a:r>
          </a:p>
        </p:txBody>
      </p:sp>
      <p:sp>
        <p:nvSpPr>
          <p:cNvPr id="13" name="Rectangle 12">
            <a:extLst>
              <a:ext uri="{FF2B5EF4-FFF2-40B4-BE49-F238E27FC236}">
                <a16:creationId xmlns:a16="http://schemas.microsoft.com/office/drawing/2014/main" id="{9E7DAEC3-503B-F84D-B7CB-908850F22023}"/>
              </a:ext>
            </a:extLst>
          </p:cNvPr>
          <p:cNvSpPr/>
          <p:nvPr/>
        </p:nvSpPr>
        <p:spPr>
          <a:xfrm>
            <a:off x="3804537" y="4332222"/>
            <a:ext cx="3631100" cy="2031325"/>
          </a:xfrm>
          <a:prstGeom prst="rect">
            <a:avLst/>
          </a:prstGeom>
        </p:spPr>
        <p:txBody>
          <a:bodyPr wrap="square">
            <a:spAutoFit/>
          </a:bodyPr>
          <a:lstStyle/>
          <a:p>
            <a:pPr algn="ctr" fontAlgn="base"/>
            <a:r>
              <a:rPr lang="en-GB" dirty="0">
                <a:latin typeface="Comic Sans MS" panose="030F0902030302020204" pitchFamily="66" charset="0"/>
              </a:rPr>
              <a:t> </a:t>
            </a:r>
          </a:p>
          <a:p>
            <a:pPr algn="ctr" fontAlgn="base"/>
            <a:r>
              <a:rPr lang="en-GB" dirty="0">
                <a:latin typeface="Comic Sans MS" panose="030F0902030302020204" pitchFamily="66" charset="0"/>
              </a:rPr>
              <a:t>Children will find maths exams less daunting as they will be assured in their ability to easily recall and apply their existing times tables knowledge whilst focusing on the question.</a:t>
            </a:r>
          </a:p>
        </p:txBody>
      </p:sp>
    </p:spTree>
    <p:extLst>
      <p:ext uri="{BB962C8B-B14F-4D97-AF65-F5344CB8AC3E}">
        <p14:creationId xmlns:p14="http://schemas.microsoft.com/office/powerpoint/2010/main" val="4099972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61586C2-9032-CC4B-B9B0-267201999E0F}"/>
              </a:ext>
            </a:extLst>
          </p:cNvPr>
          <p:cNvGraphicFramePr/>
          <p:nvPr>
            <p:extLst>
              <p:ext uri="{D42A27DB-BD31-4B8C-83A1-F6EECF244321}">
                <p14:modId xmlns:p14="http://schemas.microsoft.com/office/powerpoint/2010/main" val="1360697298"/>
              </p:ext>
            </p:extLst>
          </p:nvPr>
        </p:nvGraphicFramePr>
        <p:xfrm>
          <a:off x="510639" y="106879"/>
          <a:ext cx="11471564" cy="65195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Recorded Sound">
            <a:hlinkClick r:id="" action="ppaction://media"/>
            <a:extLst>
              <a:ext uri="{FF2B5EF4-FFF2-40B4-BE49-F238E27FC236}">
                <a16:creationId xmlns:a16="http://schemas.microsoft.com/office/drawing/2014/main" id="{1C86B64D-1DC9-A5A9-0AD0-06CEFAAE04D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10988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44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19CF5E-921B-BA44-9D6E-95AE31ECC6BA}"/>
              </a:ext>
            </a:extLst>
          </p:cNvPr>
          <p:cNvGrpSpPr/>
          <p:nvPr/>
        </p:nvGrpSpPr>
        <p:grpSpPr>
          <a:xfrm>
            <a:off x="1411958" y="2249851"/>
            <a:ext cx="2078840" cy="1569403"/>
            <a:chOff x="0" y="1614930"/>
            <a:chExt cx="2078840" cy="1569403"/>
          </a:xfrm>
        </p:grpSpPr>
        <p:sp>
          <p:nvSpPr>
            <p:cNvPr id="3" name="Rounded Rectangle 2">
              <a:extLst>
                <a:ext uri="{FF2B5EF4-FFF2-40B4-BE49-F238E27FC236}">
                  <a16:creationId xmlns:a16="http://schemas.microsoft.com/office/drawing/2014/main" id="{2DE0F9DE-E601-F44D-A015-0CC364537A2D}"/>
                </a:ext>
              </a:extLst>
            </p:cNvPr>
            <p:cNvSpPr/>
            <p:nvPr/>
          </p:nvSpPr>
          <p:spPr>
            <a:xfrm>
              <a:off x="0" y="1614930"/>
              <a:ext cx="2078840" cy="1569403"/>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4" name="Rounded Rectangle 4">
              <a:extLst>
                <a:ext uri="{FF2B5EF4-FFF2-40B4-BE49-F238E27FC236}">
                  <a16:creationId xmlns:a16="http://schemas.microsoft.com/office/drawing/2014/main" id="{CAD19FAD-2258-5540-A03B-3DC16F7FACF5}"/>
                </a:ext>
              </a:extLst>
            </p:cNvPr>
            <p:cNvSpPr txBox="1"/>
            <p:nvPr/>
          </p:nvSpPr>
          <p:spPr>
            <a:xfrm>
              <a:off x="76612" y="1691542"/>
              <a:ext cx="1925616" cy="14161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2</a:t>
              </a:r>
            </a:p>
          </p:txBody>
        </p:sp>
      </p:grpSp>
      <p:pic>
        <p:nvPicPr>
          <p:cNvPr id="6" name="Picture 5">
            <a:extLst>
              <a:ext uri="{FF2B5EF4-FFF2-40B4-BE49-F238E27FC236}">
                <a16:creationId xmlns:a16="http://schemas.microsoft.com/office/drawing/2014/main" id="{B2323E22-2B5A-2A44-84F2-C8B9583BB4B7}"/>
              </a:ext>
            </a:extLst>
          </p:cNvPr>
          <p:cNvPicPr>
            <a:picLocks noChangeAspect="1"/>
          </p:cNvPicPr>
          <p:nvPr/>
        </p:nvPicPr>
        <p:blipFill>
          <a:blip r:embed="rId4"/>
          <a:stretch>
            <a:fillRect/>
          </a:stretch>
        </p:blipFill>
        <p:spPr>
          <a:xfrm>
            <a:off x="4037257" y="0"/>
            <a:ext cx="6391803" cy="6858000"/>
          </a:xfrm>
          <a:prstGeom prst="rect">
            <a:avLst/>
          </a:prstGeom>
        </p:spPr>
      </p:pic>
      <p:pic>
        <p:nvPicPr>
          <p:cNvPr id="7" name="Recorded Sound">
            <a:hlinkClick r:id="" action="ppaction://media"/>
            <a:extLst>
              <a:ext uri="{FF2B5EF4-FFF2-40B4-BE49-F238E27FC236}">
                <a16:creationId xmlns:a16="http://schemas.microsoft.com/office/drawing/2014/main" id="{1B42E178-F5DD-4BA1-88AB-9DE3A98A822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207696" y="783071"/>
            <a:ext cx="487363" cy="487363"/>
          </a:xfrm>
          <a:prstGeom prst="rect">
            <a:avLst/>
          </a:prstGeom>
        </p:spPr>
      </p:pic>
    </p:spTree>
    <p:extLst>
      <p:ext uri="{BB962C8B-B14F-4D97-AF65-F5344CB8AC3E}">
        <p14:creationId xmlns:p14="http://schemas.microsoft.com/office/powerpoint/2010/main" val="3548999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2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19CF5E-921B-BA44-9D6E-95AE31ECC6BA}"/>
              </a:ext>
            </a:extLst>
          </p:cNvPr>
          <p:cNvGrpSpPr/>
          <p:nvPr/>
        </p:nvGrpSpPr>
        <p:grpSpPr>
          <a:xfrm>
            <a:off x="1411958" y="2249851"/>
            <a:ext cx="2078840" cy="1569403"/>
            <a:chOff x="0" y="1614930"/>
            <a:chExt cx="2078840" cy="1569403"/>
          </a:xfrm>
        </p:grpSpPr>
        <p:sp>
          <p:nvSpPr>
            <p:cNvPr id="3" name="Rounded Rectangle 2">
              <a:extLst>
                <a:ext uri="{FF2B5EF4-FFF2-40B4-BE49-F238E27FC236}">
                  <a16:creationId xmlns:a16="http://schemas.microsoft.com/office/drawing/2014/main" id="{2DE0F9DE-E601-F44D-A015-0CC364537A2D}"/>
                </a:ext>
              </a:extLst>
            </p:cNvPr>
            <p:cNvSpPr/>
            <p:nvPr/>
          </p:nvSpPr>
          <p:spPr>
            <a:xfrm>
              <a:off x="0" y="1614930"/>
              <a:ext cx="2078840" cy="1569403"/>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4" name="Rounded Rectangle 4">
              <a:extLst>
                <a:ext uri="{FF2B5EF4-FFF2-40B4-BE49-F238E27FC236}">
                  <a16:creationId xmlns:a16="http://schemas.microsoft.com/office/drawing/2014/main" id="{CAD19FAD-2258-5540-A03B-3DC16F7FACF5}"/>
                </a:ext>
              </a:extLst>
            </p:cNvPr>
            <p:cNvSpPr txBox="1"/>
            <p:nvPr/>
          </p:nvSpPr>
          <p:spPr>
            <a:xfrm>
              <a:off x="76612" y="1691542"/>
              <a:ext cx="1925616" cy="14161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3</a:t>
              </a:r>
            </a:p>
          </p:txBody>
        </p:sp>
      </p:grpSp>
      <p:pic>
        <p:nvPicPr>
          <p:cNvPr id="9" name="Picture 8" descr="Table&#10;&#10;Description automatically generated">
            <a:extLst>
              <a:ext uri="{FF2B5EF4-FFF2-40B4-BE49-F238E27FC236}">
                <a16:creationId xmlns:a16="http://schemas.microsoft.com/office/drawing/2014/main" id="{A8438786-0958-E7C1-A5A4-8D2BF65B1721}"/>
              </a:ext>
            </a:extLst>
          </p:cNvPr>
          <p:cNvPicPr>
            <a:picLocks noChangeAspect="1"/>
          </p:cNvPicPr>
          <p:nvPr/>
        </p:nvPicPr>
        <p:blipFill>
          <a:blip r:embed="rId4"/>
          <a:stretch>
            <a:fillRect/>
          </a:stretch>
        </p:blipFill>
        <p:spPr>
          <a:xfrm>
            <a:off x="4498642" y="71119"/>
            <a:ext cx="6281399" cy="6736053"/>
          </a:xfrm>
          <a:prstGeom prst="rect">
            <a:avLst/>
          </a:prstGeom>
        </p:spPr>
      </p:pic>
      <p:pic>
        <p:nvPicPr>
          <p:cNvPr id="5" name="Recorded Sound">
            <a:hlinkClick r:id="" action="ppaction://media"/>
            <a:extLst>
              <a:ext uri="{FF2B5EF4-FFF2-40B4-BE49-F238E27FC236}">
                <a16:creationId xmlns:a16="http://schemas.microsoft.com/office/drawing/2014/main" id="{E6A941E1-F615-0C97-5DCC-18D91F7FD37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083089" y="690707"/>
            <a:ext cx="487363" cy="487363"/>
          </a:xfrm>
          <a:prstGeom prst="rect">
            <a:avLst/>
          </a:prstGeom>
        </p:spPr>
      </p:pic>
    </p:spTree>
    <p:extLst>
      <p:ext uri="{BB962C8B-B14F-4D97-AF65-F5344CB8AC3E}">
        <p14:creationId xmlns:p14="http://schemas.microsoft.com/office/powerpoint/2010/main" val="82709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8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19CF5E-921B-BA44-9D6E-95AE31ECC6BA}"/>
              </a:ext>
            </a:extLst>
          </p:cNvPr>
          <p:cNvGrpSpPr/>
          <p:nvPr/>
        </p:nvGrpSpPr>
        <p:grpSpPr>
          <a:xfrm>
            <a:off x="1550104" y="869287"/>
            <a:ext cx="2078840" cy="1569403"/>
            <a:chOff x="0" y="1614930"/>
            <a:chExt cx="2078840" cy="1569403"/>
          </a:xfrm>
        </p:grpSpPr>
        <p:sp>
          <p:nvSpPr>
            <p:cNvPr id="3" name="Rounded Rectangle 2">
              <a:extLst>
                <a:ext uri="{FF2B5EF4-FFF2-40B4-BE49-F238E27FC236}">
                  <a16:creationId xmlns:a16="http://schemas.microsoft.com/office/drawing/2014/main" id="{2DE0F9DE-E601-F44D-A015-0CC364537A2D}"/>
                </a:ext>
              </a:extLst>
            </p:cNvPr>
            <p:cNvSpPr/>
            <p:nvPr/>
          </p:nvSpPr>
          <p:spPr>
            <a:xfrm>
              <a:off x="0" y="1614930"/>
              <a:ext cx="2078840" cy="1569403"/>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4" name="Rounded Rectangle 4">
              <a:extLst>
                <a:ext uri="{FF2B5EF4-FFF2-40B4-BE49-F238E27FC236}">
                  <a16:creationId xmlns:a16="http://schemas.microsoft.com/office/drawing/2014/main" id="{CAD19FAD-2258-5540-A03B-3DC16F7FACF5}"/>
                </a:ext>
              </a:extLst>
            </p:cNvPr>
            <p:cNvSpPr txBox="1"/>
            <p:nvPr/>
          </p:nvSpPr>
          <p:spPr>
            <a:xfrm>
              <a:off x="76612" y="1691542"/>
              <a:ext cx="1925616" cy="14161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5260" tIns="87630" rIns="175260" bIns="87630" numCol="1" spcCol="1270" anchor="ctr" anchorCtr="0">
              <a:noAutofit/>
            </a:bodyPr>
            <a:lstStyle/>
            <a:p>
              <a:pPr marL="0" lvl="0" indent="0" algn="ctr" defTabSz="2044700">
                <a:lnSpc>
                  <a:spcPct val="90000"/>
                </a:lnSpc>
                <a:spcBef>
                  <a:spcPct val="0"/>
                </a:spcBef>
                <a:spcAft>
                  <a:spcPct val="35000"/>
                </a:spcAft>
                <a:buNone/>
              </a:pPr>
              <a:r>
                <a:rPr lang="en-GB" sz="4600" kern="1200" dirty="0"/>
                <a:t>Year 4</a:t>
              </a:r>
            </a:p>
          </p:txBody>
        </p:sp>
      </p:grpSp>
      <p:sp>
        <p:nvSpPr>
          <p:cNvPr id="5" name="TextBox 4">
            <a:extLst>
              <a:ext uri="{FF2B5EF4-FFF2-40B4-BE49-F238E27FC236}">
                <a16:creationId xmlns:a16="http://schemas.microsoft.com/office/drawing/2014/main" id="{3E423992-69B5-2347-AB68-39CA33548A06}"/>
              </a:ext>
            </a:extLst>
          </p:cNvPr>
          <p:cNvSpPr txBox="1"/>
          <p:nvPr/>
        </p:nvSpPr>
        <p:spPr>
          <a:xfrm>
            <a:off x="1411958" y="2671482"/>
            <a:ext cx="2355132" cy="3970318"/>
          </a:xfrm>
          <a:prstGeom prst="rect">
            <a:avLst/>
          </a:prstGeom>
          <a:noFill/>
        </p:spPr>
        <p:txBody>
          <a:bodyPr wrap="none" rtlCol="0">
            <a:spAutoFit/>
          </a:bodyPr>
          <a:lstStyle/>
          <a:p>
            <a:pPr algn="ctr"/>
            <a:r>
              <a:rPr lang="en-US" dirty="0"/>
              <a:t>14 new facts to learn</a:t>
            </a:r>
          </a:p>
          <a:p>
            <a:pPr algn="ctr"/>
            <a:endParaRPr lang="en-US" dirty="0"/>
          </a:p>
          <a:p>
            <a:pPr algn="ctr"/>
            <a:r>
              <a:rPr lang="en-US" dirty="0"/>
              <a:t>6 x 6 and 7 x 7</a:t>
            </a:r>
          </a:p>
          <a:p>
            <a:pPr algn="ctr"/>
            <a:r>
              <a:rPr lang="en-US" dirty="0"/>
              <a:t>9 x 9 and 11 x 11</a:t>
            </a:r>
          </a:p>
          <a:p>
            <a:pPr algn="ctr"/>
            <a:r>
              <a:rPr lang="en-US" dirty="0"/>
              <a:t>12 x 12</a:t>
            </a:r>
          </a:p>
          <a:p>
            <a:pPr algn="ctr"/>
            <a:endParaRPr lang="en-US" dirty="0"/>
          </a:p>
          <a:p>
            <a:pPr algn="ctr"/>
            <a:r>
              <a:rPr lang="en-US" dirty="0"/>
              <a:t>6 x 7 and 6 x 9</a:t>
            </a:r>
          </a:p>
          <a:p>
            <a:pPr algn="ctr"/>
            <a:r>
              <a:rPr lang="en-US" dirty="0"/>
              <a:t>6 x 11 and 6 x 12</a:t>
            </a:r>
          </a:p>
          <a:p>
            <a:pPr algn="ctr"/>
            <a:endParaRPr lang="en-US" dirty="0"/>
          </a:p>
          <a:p>
            <a:pPr algn="ctr"/>
            <a:r>
              <a:rPr lang="en-US" dirty="0"/>
              <a:t>7 x 9 and 7 x 11</a:t>
            </a:r>
          </a:p>
          <a:p>
            <a:pPr algn="ctr"/>
            <a:r>
              <a:rPr lang="en-US" dirty="0"/>
              <a:t>7 x 12</a:t>
            </a:r>
          </a:p>
          <a:p>
            <a:pPr algn="ctr"/>
            <a:endParaRPr lang="en-US" dirty="0"/>
          </a:p>
          <a:p>
            <a:pPr algn="ctr"/>
            <a:r>
              <a:rPr lang="en-US" dirty="0"/>
              <a:t>9 x 11 and 9 x 12</a:t>
            </a:r>
          </a:p>
          <a:p>
            <a:pPr algn="ctr"/>
            <a:endParaRPr lang="en-US" dirty="0"/>
          </a:p>
        </p:txBody>
      </p:sp>
      <p:pic>
        <p:nvPicPr>
          <p:cNvPr id="9" name="Picture 8" descr="Table&#10;&#10;Description automatically generated">
            <a:extLst>
              <a:ext uri="{FF2B5EF4-FFF2-40B4-BE49-F238E27FC236}">
                <a16:creationId xmlns:a16="http://schemas.microsoft.com/office/drawing/2014/main" id="{0B90FA91-7A17-AE52-43EE-7D134FE8D15E}"/>
              </a:ext>
            </a:extLst>
          </p:cNvPr>
          <p:cNvPicPr>
            <a:picLocks noChangeAspect="1"/>
          </p:cNvPicPr>
          <p:nvPr/>
        </p:nvPicPr>
        <p:blipFill>
          <a:blip r:embed="rId4"/>
          <a:stretch>
            <a:fillRect/>
          </a:stretch>
        </p:blipFill>
        <p:spPr>
          <a:xfrm>
            <a:off x="4849332" y="108100"/>
            <a:ext cx="6144553" cy="6641800"/>
          </a:xfrm>
          <a:prstGeom prst="rect">
            <a:avLst/>
          </a:prstGeom>
        </p:spPr>
      </p:pic>
      <p:pic>
        <p:nvPicPr>
          <p:cNvPr id="7" name="Recorded Sound">
            <a:hlinkClick r:id="" action="ppaction://media"/>
            <a:extLst>
              <a:ext uri="{FF2B5EF4-FFF2-40B4-BE49-F238E27FC236}">
                <a16:creationId xmlns:a16="http://schemas.microsoft.com/office/drawing/2014/main" id="{3FB62246-6A33-320F-F33F-5A7719DB343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8232" y="625605"/>
            <a:ext cx="487363" cy="487363"/>
          </a:xfrm>
          <a:prstGeom prst="rect">
            <a:avLst/>
          </a:prstGeom>
        </p:spPr>
      </p:pic>
    </p:spTree>
    <p:extLst>
      <p:ext uri="{BB962C8B-B14F-4D97-AF65-F5344CB8AC3E}">
        <p14:creationId xmlns:p14="http://schemas.microsoft.com/office/powerpoint/2010/main" val="4141950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17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86475-68D0-4145-B289-87583438AF5F}"/>
              </a:ext>
            </a:extLst>
          </p:cNvPr>
          <p:cNvSpPr>
            <a:spLocks noGrp="1"/>
          </p:cNvSpPr>
          <p:nvPr>
            <p:ph type="title"/>
          </p:nvPr>
        </p:nvSpPr>
        <p:spPr/>
        <p:txBody>
          <a:bodyPr/>
          <a:lstStyle/>
          <a:p>
            <a:r>
              <a:rPr lang="en-US" dirty="0"/>
              <a:t>What is the Multiplication Tables Check?</a:t>
            </a:r>
          </a:p>
        </p:txBody>
      </p:sp>
      <p:sp>
        <p:nvSpPr>
          <p:cNvPr id="7" name="Content Placeholder 6">
            <a:extLst>
              <a:ext uri="{FF2B5EF4-FFF2-40B4-BE49-F238E27FC236}">
                <a16:creationId xmlns:a16="http://schemas.microsoft.com/office/drawing/2014/main" id="{301E01DA-0EB3-004F-ADCF-42DF88689814}"/>
              </a:ext>
            </a:extLst>
          </p:cNvPr>
          <p:cNvSpPr>
            <a:spLocks noGrp="1"/>
          </p:cNvSpPr>
          <p:nvPr>
            <p:ph idx="1"/>
          </p:nvPr>
        </p:nvSpPr>
        <p:spPr>
          <a:xfrm>
            <a:off x="4524499" y="593767"/>
            <a:ext cx="7422078" cy="5890160"/>
          </a:xfrm>
        </p:spPr>
        <p:txBody>
          <a:bodyPr>
            <a:normAutofit fontScale="92500" lnSpcReduction="20000"/>
          </a:bodyPr>
          <a:lstStyle/>
          <a:p>
            <a:r>
              <a:rPr lang="en-GB" sz="2800" dirty="0"/>
              <a:t>The multiplication tables check (MTC) is statutory for primary schools.</a:t>
            </a:r>
          </a:p>
          <a:p>
            <a:r>
              <a:rPr lang="en-GB" sz="2800" dirty="0"/>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p>
          <a:p>
            <a:pPr marL="0" indent="0">
              <a:buNone/>
            </a:pPr>
            <a:endParaRPr lang="en-GB" sz="2800" dirty="0"/>
          </a:p>
          <a:p>
            <a:r>
              <a:rPr lang="en-GB" sz="2800" dirty="0"/>
              <a:t>Schools must administer the MTC to all eligible Year 4 pupils within a two-week period commencing Monday 2</a:t>
            </a:r>
            <a:r>
              <a:rPr lang="en-GB" sz="2800" baseline="30000" dirty="0"/>
              <a:t>nd</a:t>
            </a:r>
            <a:r>
              <a:rPr lang="en-GB" sz="2800" dirty="0"/>
              <a:t> June 2025.</a:t>
            </a:r>
          </a:p>
          <a:p>
            <a:endParaRPr lang="en-US" sz="2800" dirty="0"/>
          </a:p>
        </p:txBody>
      </p:sp>
    </p:spTree>
    <p:extLst>
      <p:ext uri="{BB962C8B-B14F-4D97-AF65-F5344CB8AC3E}">
        <p14:creationId xmlns:p14="http://schemas.microsoft.com/office/powerpoint/2010/main" val="2838726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56271-60BB-9F49-88CC-D7DC835A0D46}"/>
              </a:ext>
            </a:extLst>
          </p:cNvPr>
          <p:cNvSpPr>
            <a:spLocks noGrp="1"/>
          </p:cNvSpPr>
          <p:nvPr>
            <p:ph type="title"/>
          </p:nvPr>
        </p:nvSpPr>
        <p:spPr/>
        <p:txBody>
          <a:bodyPr/>
          <a:lstStyle/>
          <a:p>
            <a:r>
              <a:rPr lang="en-US" dirty="0"/>
              <a:t>How will the check be administered?</a:t>
            </a:r>
          </a:p>
        </p:txBody>
      </p:sp>
      <p:sp>
        <p:nvSpPr>
          <p:cNvPr id="3" name="Content Placeholder 2">
            <a:extLst>
              <a:ext uri="{FF2B5EF4-FFF2-40B4-BE49-F238E27FC236}">
                <a16:creationId xmlns:a16="http://schemas.microsoft.com/office/drawing/2014/main" id="{356CC9B2-8B62-194A-A8B8-9B86497DF6B4}"/>
              </a:ext>
            </a:extLst>
          </p:cNvPr>
          <p:cNvSpPr>
            <a:spLocks noGrp="1"/>
          </p:cNvSpPr>
          <p:nvPr>
            <p:ph idx="1"/>
          </p:nvPr>
        </p:nvSpPr>
        <p:spPr>
          <a:xfrm>
            <a:off x="4785757" y="724395"/>
            <a:ext cx="7053942" cy="5700156"/>
          </a:xfrm>
        </p:spPr>
        <p:txBody>
          <a:bodyPr>
            <a:normAutofit lnSpcReduction="10000"/>
          </a:bodyPr>
          <a:lstStyle/>
          <a:p>
            <a:r>
              <a:rPr lang="en-GB" sz="2400" dirty="0"/>
              <a:t>It is an on-screen check, which children can complete on an iPad or desktop computer.</a:t>
            </a:r>
          </a:p>
          <a:p>
            <a:r>
              <a:rPr lang="en-GB" sz="2400" dirty="0"/>
              <a:t>The check consists of 25 times table questions. </a:t>
            </a:r>
          </a:p>
          <a:p>
            <a:r>
              <a:rPr lang="en-GB" sz="2400" dirty="0"/>
              <a:t>Your child will be able to answer 3 practice questions before taking the actual check. </a:t>
            </a:r>
          </a:p>
          <a:p>
            <a:r>
              <a:rPr lang="en-GB" sz="2400" dirty="0"/>
              <a:t>They will then have 6 seconds to answer each question.</a:t>
            </a:r>
          </a:p>
          <a:p>
            <a:r>
              <a:rPr lang="en-GB" sz="2400" dirty="0"/>
              <a:t>On average, the check should take no longer than 5 minutes to complete.</a:t>
            </a:r>
          </a:p>
          <a:p>
            <a:r>
              <a:rPr lang="en-GB" sz="2400" dirty="0"/>
              <a:t>The check will be administered in a mixture of large groups, small groups or individuals (dependent on the child’s needs).</a:t>
            </a:r>
            <a:endParaRPr lang="en-US" sz="2400" dirty="0"/>
          </a:p>
        </p:txBody>
      </p:sp>
    </p:spTree>
    <p:extLst>
      <p:ext uri="{BB962C8B-B14F-4D97-AF65-F5344CB8AC3E}">
        <p14:creationId xmlns:p14="http://schemas.microsoft.com/office/powerpoint/2010/main" val="1680929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96A87-0B16-3648-9F41-881B6948D519}"/>
              </a:ext>
            </a:extLst>
          </p:cNvPr>
          <p:cNvSpPr>
            <a:spLocks noGrp="1"/>
          </p:cNvSpPr>
          <p:nvPr>
            <p:ph type="title"/>
          </p:nvPr>
        </p:nvSpPr>
        <p:spPr/>
        <p:txBody>
          <a:bodyPr/>
          <a:lstStyle/>
          <a:p>
            <a:r>
              <a:rPr lang="en-US" dirty="0"/>
              <a:t>Access arrangements</a:t>
            </a:r>
          </a:p>
        </p:txBody>
      </p:sp>
      <p:sp>
        <p:nvSpPr>
          <p:cNvPr id="3" name="Content Placeholder 2">
            <a:extLst>
              <a:ext uri="{FF2B5EF4-FFF2-40B4-BE49-F238E27FC236}">
                <a16:creationId xmlns:a16="http://schemas.microsoft.com/office/drawing/2014/main" id="{59034586-97F1-4346-81C4-EF0D60DE9BD0}"/>
              </a:ext>
            </a:extLst>
          </p:cNvPr>
          <p:cNvSpPr>
            <a:spLocks noGrp="1"/>
          </p:cNvSpPr>
          <p:nvPr>
            <p:ph idx="1"/>
          </p:nvPr>
        </p:nvSpPr>
        <p:spPr>
          <a:xfrm>
            <a:off x="4750130" y="475013"/>
            <a:ext cx="6733317" cy="6080166"/>
          </a:xfrm>
        </p:spPr>
        <p:txBody>
          <a:bodyPr>
            <a:normAutofit fontScale="92500"/>
          </a:bodyPr>
          <a:lstStyle/>
          <a:p>
            <a:r>
              <a:rPr lang="en-GB" dirty="0"/>
              <a:t>There are several access arrangements available for the check, these can be used to support pupils with specific needs. </a:t>
            </a:r>
            <a:br>
              <a:rPr lang="en-GB" dirty="0"/>
            </a:br>
            <a:endParaRPr lang="en-GB" dirty="0"/>
          </a:p>
          <a:p>
            <a:r>
              <a:rPr lang="en-GB" dirty="0"/>
              <a:t>The children will be trialling the check during May.  Teachers will be using this as an opportunity to identify needs for different arrangements. Please inform your child’s class teacher if you think your child needs access to one (or more) of these arrangements.</a:t>
            </a:r>
            <a:br>
              <a:rPr lang="en-GB" dirty="0"/>
            </a:br>
            <a:endParaRPr lang="en-GB" dirty="0"/>
          </a:p>
          <a:p>
            <a:r>
              <a:rPr lang="en-GB" dirty="0"/>
              <a:t>Pupils are not allowed to have a pen or pencil, paper, calculator, mobile phone, smart watch or other items that may provide them with an advantage during the check.</a:t>
            </a:r>
            <a:br>
              <a:rPr lang="en-GB" dirty="0"/>
            </a:br>
            <a:endParaRPr lang="en-GB" dirty="0"/>
          </a:p>
          <a:p>
            <a:r>
              <a:rPr lang="en-GB" dirty="0"/>
              <a:t>Pupils cannot have additional time to complete the MTC questions. The purpose of the check is to determine whether pupils can recall their times tables fluently. Additional time would remove the fluent recall element of the check.</a:t>
            </a:r>
            <a:endParaRPr lang="en-US" dirty="0"/>
          </a:p>
        </p:txBody>
      </p:sp>
    </p:spTree>
    <p:extLst>
      <p:ext uri="{BB962C8B-B14F-4D97-AF65-F5344CB8AC3E}">
        <p14:creationId xmlns:p14="http://schemas.microsoft.com/office/powerpoint/2010/main" val="1294964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CF454-8B68-164C-93BB-EE0480E77709}"/>
              </a:ext>
            </a:extLst>
          </p:cNvPr>
          <p:cNvSpPr>
            <a:spLocks noGrp="1"/>
          </p:cNvSpPr>
          <p:nvPr>
            <p:ph type="title"/>
          </p:nvPr>
        </p:nvSpPr>
        <p:spPr/>
        <p:txBody>
          <a:bodyPr/>
          <a:lstStyle/>
          <a:p>
            <a:r>
              <a:rPr lang="en-US" dirty="0"/>
              <a:t>Access arrangements cont.</a:t>
            </a:r>
          </a:p>
        </p:txBody>
      </p:sp>
      <p:sp>
        <p:nvSpPr>
          <p:cNvPr id="3" name="Content Placeholder 2">
            <a:extLst>
              <a:ext uri="{FF2B5EF4-FFF2-40B4-BE49-F238E27FC236}">
                <a16:creationId xmlns:a16="http://schemas.microsoft.com/office/drawing/2014/main" id="{FD9923AD-5763-4249-9DFE-2D0ADA2CF83D}"/>
              </a:ext>
            </a:extLst>
          </p:cNvPr>
          <p:cNvSpPr>
            <a:spLocks noGrp="1"/>
          </p:cNvSpPr>
          <p:nvPr>
            <p:ph idx="1"/>
          </p:nvPr>
        </p:nvSpPr>
        <p:spPr>
          <a:xfrm>
            <a:off x="4736558" y="234538"/>
            <a:ext cx="6804561" cy="6388924"/>
          </a:xfrm>
        </p:spPr>
        <p:txBody>
          <a:bodyPr>
            <a:normAutofit/>
          </a:bodyPr>
          <a:lstStyle/>
          <a:p>
            <a:r>
              <a:rPr lang="en-US" sz="2000" b="1" dirty="0" err="1"/>
              <a:t>Colour</a:t>
            </a:r>
            <a:r>
              <a:rPr lang="en-US" sz="2000" b="1" dirty="0"/>
              <a:t> contrast </a:t>
            </a:r>
            <a:br>
              <a:rPr lang="en-US" sz="2000" b="1" dirty="0"/>
            </a:br>
            <a:r>
              <a:rPr lang="en-US" sz="1600" dirty="0">
                <a:solidFill>
                  <a:srgbClr val="FF0000"/>
                </a:solidFill>
              </a:rPr>
              <a:t>(</a:t>
            </a:r>
            <a:r>
              <a:rPr lang="en-GB" sz="1600" dirty="0">
                <a:solidFill>
                  <a:srgbClr val="FF0000"/>
                </a:solidFill>
              </a:rPr>
              <a:t>• yellow on black • black on blue • black on peach • blue on cream)</a:t>
            </a:r>
          </a:p>
          <a:p>
            <a:r>
              <a:rPr lang="en-GB" sz="2000" b="1" dirty="0"/>
              <a:t>Font size </a:t>
            </a:r>
            <a:br>
              <a:rPr lang="en-GB" sz="2000" b="1" dirty="0"/>
            </a:br>
            <a:r>
              <a:rPr lang="en-GB" sz="1600" dirty="0">
                <a:solidFill>
                  <a:srgbClr val="FF0000"/>
                </a:solidFill>
              </a:rPr>
              <a:t>(increase or decrease text and number pad)</a:t>
            </a:r>
            <a:endParaRPr lang="en-GB" dirty="0">
              <a:solidFill>
                <a:srgbClr val="FF0000"/>
              </a:solidFill>
            </a:endParaRPr>
          </a:p>
          <a:p>
            <a:r>
              <a:rPr lang="en-GB" sz="2000" b="1" dirty="0"/>
              <a:t>‘Next’ button </a:t>
            </a:r>
            <a:br>
              <a:rPr lang="en-GB" sz="2000" b="1" dirty="0"/>
            </a:br>
            <a:r>
              <a:rPr lang="en-GB" sz="1600" dirty="0">
                <a:solidFill>
                  <a:srgbClr val="FF0000"/>
                </a:solidFill>
              </a:rPr>
              <a:t>(instead of a 3 second pause between each question, the child must click ‘Next’)</a:t>
            </a:r>
          </a:p>
          <a:p>
            <a:r>
              <a:rPr lang="en-GB" sz="2000" b="1" dirty="0"/>
              <a:t>Remove on-screen number pad </a:t>
            </a:r>
            <a:br>
              <a:rPr lang="en-GB" sz="2000" b="1" dirty="0"/>
            </a:br>
            <a:r>
              <a:rPr lang="en-GB" sz="1600" dirty="0">
                <a:solidFill>
                  <a:srgbClr val="FF0000"/>
                </a:solidFill>
              </a:rPr>
              <a:t>(only the question and answer box will be visible)</a:t>
            </a:r>
          </a:p>
          <a:p>
            <a:r>
              <a:rPr lang="en-GB" sz="2000" b="1" dirty="0"/>
              <a:t>Input assistance </a:t>
            </a:r>
            <a:br>
              <a:rPr lang="en-GB" sz="2000" b="1" dirty="0"/>
            </a:br>
            <a:r>
              <a:rPr lang="en-GB" sz="1600" dirty="0">
                <a:solidFill>
                  <a:srgbClr val="FF0000"/>
                </a:solidFill>
              </a:rPr>
              <a:t>(staff member inputs the answer dictated by the pupil, criteria for this included)</a:t>
            </a:r>
          </a:p>
          <a:p>
            <a:r>
              <a:rPr lang="en-GB" sz="2000" b="1" dirty="0"/>
              <a:t>Audio version </a:t>
            </a:r>
            <a:br>
              <a:rPr lang="en-GB" sz="2000" b="1" dirty="0"/>
            </a:br>
            <a:r>
              <a:rPr lang="en-GB" sz="1600" dirty="0">
                <a:solidFill>
                  <a:srgbClr val="FF0000"/>
                </a:solidFill>
              </a:rPr>
              <a:t>(the check will read all text aloud, including instructions, questions and inputted answers)</a:t>
            </a:r>
          </a:p>
          <a:p>
            <a:r>
              <a:rPr lang="en-GB" sz="2000" b="1" dirty="0"/>
              <a:t>Audible time alert </a:t>
            </a:r>
            <a:br>
              <a:rPr lang="en-GB" sz="2000" b="1" dirty="0"/>
            </a:br>
            <a:r>
              <a:rPr lang="en-GB" sz="1600" dirty="0">
                <a:solidFill>
                  <a:srgbClr val="FF0000"/>
                </a:solidFill>
              </a:rPr>
              <a:t>(a beep two seconds before and a different beep for the end of time)</a:t>
            </a:r>
            <a:endParaRPr lang="en-GB" dirty="0">
              <a:solidFill>
                <a:srgbClr val="FF0000"/>
              </a:solidFill>
            </a:endParaRPr>
          </a:p>
        </p:txBody>
      </p:sp>
    </p:spTree>
    <p:extLst>
      <p:ext uri="{BB962C8B-B14F-4D97-AF65-F5344CB8AC3E}">
        <p14:creationId xmlns:p14="http://schemas.microsoft.com/office/powerpoint/2010/main" val="886067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0E4C6-49C3-BE48-A724-989AC5409A2D}"/>
              </a:ext>
            </a:extLst>
          </p:cNvPr>
          <p:cNvSpPr>
            <a:spLocks noGrp="1"/>
          </p:cNvSpPr>
          <p:nvPr>
            <p:ph type="title"/>
          </p:nvPr>
        </p:nvSpPr>
        <p:spPr/>
        <p:txBody>
          <a:bodyPr/>
          <a:lstStyle/>
          <a:p>
            <a:r>
              <a:rPr lang="en-US" dirty="0"/>
              <a:t>What happens after the check?</a:t>
            </a:r>
          </a:p>
        </p:txBody>
      </p:sp>
      <p:sp>
        <p:nvSpPr>
          <p:cNvPr id="3" name="Content Placeholder 2">
            <a:extLst>
              <a:ext uri="{FF2B5EF4-FFF2-40B4-BE49-F238E27FC236}">
                <a16:creationId xmlns:a16="http://schemas.microsoft.com/office/drawing/2014/main" id="{D3E25092-0544-6047-A442-CF785BBCCE15}"/>
              </a:ext>
            </a:extLst>
          </p:cNvPr>
          <p:cNvSpPr>
            <a:spLocks noGrp="1"/>
          </p:cNvSpPr>
          <p:nvPr>
            <p:ph idx="1"/>
          </p:nvPr>
        </p:nvSpPr>
        <p:spPr>
          <a:xfrm>
            <a:off x="4813838" y="472044"/>
            <a:ext cx="6935007" cy="5913912"/>
          </a:xfrm>
        </p:spPr>
        <p:txBody>
          <a:bodyPr>
            <a:normAutofit/>
          </a:bodyPr>
          <a:lstStyle/>
          <a:p>
            <a:r>
              <a:rPr lang="en-GB" sz="2000" dirty="0"/>
              <a:t>Pupils will not see their individual results when they complete the check. </a:t>
            </a:r>
          </a:p>
          <a:p>
            <a:r>
              <a:rPr lang="en-GB" sz="2000" dirty="0"/>
              <a:t>Schools will see results (a total score for each pupil) from Monday 23 June.</a:t>
            </a:r>
          </a:p>
          <a:p>
            <a:r>
              <a:rPr lang="en-GB" sz="2000" dirty="0"/>
              <a:t>School will inform you of your child’s score following this date (date and method TBC).</a:t>
            </a:r>
          </a:p>
          <a:p>
            <a:r>
              <a:rPr lang="en-GB" sz="2000" dirty="0"/>
              <a:t>There is no expected standard threshold for the MTC.</a:t>
            </a:r>
          </a:p>
          <a:p>
            <a:r>
              <a:rPr lang="en-GB" sz="2000" dirty="0"/>
              <a:t>The DfE will not publish school-level results for the MTC. There will be a statistical publication at national and local authority level and results will be available for schools to view.</a:t>
            </a:r>
          </a:p>
          <a:p>
            <a:r>
              <a:rPr lang="en-GB" sz="2000" dirty="0"/>
              <a:t>We will provide the scores to the Year 5 teachers, so they can support further in the following academic year.</a:t>
            </a:r>
            <a:endParaRPr lang="en-US" sz="2000" dirty="0"/>
          </a:p>
        </p:txBody>
      </p:sp>
    </p:spTree>
    <p:extLst>
      <p:ext uri="{BB962C8B-B14F-4D97-AF65-F5344CB8AC3E}">
        <p14:creationId xmlns:p14="http://schemas.microsoft.com/office/powerpoint/2010/main" val="3058277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58BB91-B7EB-7041-9D6D-5E3AB69F2C20}"/>
              </a:ext>
            </a:extLst>
          </p:cNvPr>
          <p:cNvSpPr txBox="1"/>
          <p:nvPr/>
        </p:nvSpPr>
        <p:spPr>
          <a:xfrm>
            <a:off x="3721815" y="415637"/>
            <a:ext cx="4621906" cy="1138773"/>
          </a:xfrm>
          <a:prstGeom prst="rect">
            <a:avLst/>
          </a:prstGeom>
          <a:noFill/>
        </p:spPr>
        <p:txBody>
          <a:bodyPr wrap="none" rtlCol="0">
            <a:spAutoFit/>
          </a:bodyPr>
          <a:lstStyle/>
          <a:p>
            <a:pPr algn="ctr"/>
            <a:r>
              <a:rPr lang="en-US" sz="3600" dirty="0">
                <a:solidFill>
                  <a:srgbClr val="FF0000"/>
                </a:solidFill>
              </a:rPr>
              <a:t>How to help at home </a:t>
            </a:r>
            <a:br>
              <a:rPr lang="en-US" sz="3600" dirty="0">
                <a:solidFill>
                  <a:srgbClr val="FF0000"/>
                </a:solidFill>
              </a:rPr>
            </a:br>
            <a:r>
              <a:rPr lang="en-US" sz="3200" i="1" dirty="0"/>
              <a:t>(offline)</a:t>
            </a:r>
            <a:endParaRPr lang="en-US" sz="3600" i="1" dirty="0"/>
          </a:p>
        </p:txBody>
      </p:sp>
      <p:pic>
        <p:nvPicPr>
          <p:cNvPr id="3" name="Picture 2">
            <a:extLst>
              <a:ext uri="{FF2B5EF4-FFF2-40B4-BE49-F238E27FC236}">
                <a16:creationId xmlns:a16="http://schemas.microsoft.com/office/drawing/2014/main" id="{6AC9C1EC-85CF-F74D-9B62-862DF1B36881}"/>
              </a:ext>
            </a:extLst>
          </p:cNvPr>
          <p:cNvPicPr>
            <a:picLocks noChangeAspect="1"/>
          </p:cNvPicPr>
          <p:nvPr/>
        </p:nvPicPr>
        <p:blipFill>
          <a:blip r:embed="rId4"/>
          <a:stretch>
            <a:fillRect/>
          </a:stretch>
        </p:blipFill>
        <p:spPr>
          <a:xfrm>
            <a:off x="438150" y="3704540"/>
            <a:ext cx="2676525" cy="2169210"/>
          </a:xfrm>
          <a:prstGeom prst="rect">
            <a:avLst/>
          </a:prstGeom>
        </p:spPr>
      </p:pic>
      <p:pic>
        <p:nvPicPr>
          <p:cNvPr id="4" name="Picture 3">
            <a:extLst>
              <a:ext uri="{FF2B5EF4-FFF2-40B4-BE49-F238E27FC236}">
                <a16:creationId xmlns:a16="http://schemas.microsoft.com/office/drawing/2014/main" id="{F107269A-2179-0648-B3C9-DCD896046818}"/>
              </a:ext>
            </a:extLst>
          </p:cNvPr>
          <p:cNvPicPr>
            <a:picLocks noChangeAspect="1"/>
          </p:cNvPicPr>
          <p:nvPr/>
        </p:nvPicPr>
        <p:blipFill>
          <a:blip r:embed="rId5"/>
          <a:stretch>
            <a:fillRect/>
          </a:stretch>
        </p:blipFill>
        <p:spPr>
          <a:xfrm>
            <a:off x="438329" y="819452"/>
            <a:ext cx="3048000" cy="2444750"/>
          </a:xfrm>
          <a:prstGeom prst="rect">
            <a:avLst/>
          </a:prstGeom>
        </p:spPr>
      </p:pic>
      <p:pic>
        <p:nvPicPr>
          <p:cNvPr id="5" name="Picture 4">
            <a:extLst>
              <a:ext uri="{FF2B5EF4-FFF2-40B4-BE49-F238E27FC236}">
                <a16:creationId xmlns:a16="http://schemas.microsoft.com/office/drawing/2014/main" id="{CD021C5B-D783-EE49-9C84-E0D5823A98E3}"/>
              </a:ext>
            </a:extLst>
          </p:cNvPr>
          <p:cNvPicPr>
            <a:picLocks noChangeAspect="1"/>
          </p:cNvPicPr>
          <p:nvPr/>
        </p:nvPicPr>
        <p:blipFill rotWithShape="1">
          <a:blip r:embed="rId6"/>
          <a:srcRect l="10384" t="25596" r="3760" b="8796"/>
          <a:stretch/>
        </p:blipFill>
        <p:spPr>
          <a:xfrm>
            <a:off x="3446730" y="4477427"/>
            <a:ext cx="2900362" cy="1574800"/>
          </a:xfrm>
          <a:prstGeom prst="rect">
            <a:avLst/>
          </a:prstGeom>
        </p:spPr>
      </p:pic>
      <p:pic>
        <p:nvPicPr>
          <p:cNvPr id="6" name="Picture 5">
            <a:extLst>
              <a:ext uri="{FF2B5EF4-FFF2-40B4-BE49-F238E27FC236}">
                <a16:creationId xmlns:a16="http://schemas.microsoft.com/office/drawing/2014/main" id="{0B2A3919-C631-CD44-8616-7FBF668CC069}"/>
              </a:ext>
            </a:extLst>
          </p:cNvPr>
          <p:cNvPicPr>
            <a:picLocks noChangeAspect="1"/>
          </p:cNvPicPr>
          <p:nvPr/>
        </p:nvPicPr>
        <p:blipFill>
          <a:blip r:embed="rId7"/>
          <a:stretch>
            <a:fillRect/>
          </a:stretch>
        </p:blipFill>
        <p:spPr>
          <a:xfrm>
            <a:off x="3857983" y="2041827"/>
            <a:ext cx="4203700" cy="1930400"/>
          </a:xfrm>
          <a:prstGeom prst="rect">
            <a:avLst/>
          </a:prstGeom>
        </p:spPr>
      </p:pic>
      <p:pic>
        <p:nvPicPr>
          <p:cNvPr id="7" name="Picture 6">
            <a:extLst>
              <a:ext uri="{FF2B5EF4-FFF2-40B4-BE49-F238E27FC236}">
                <a16:creationId xmlns:a16="http://schemas.microsoft.com/office/drawing/2014/main" id="{6D902101-1DE5-D74A-AAAE-ADFA345BFD77}"/>
              </a:ext>
            </a:extLst>
          </p:cNvPr>
          <p:cNvPicPr>
            <a:picLocks noChangeAspect="1"/>
          </p:cNvPicPr>
          <p:nvPr/>
        </p:nvPicPr>
        <p:blipFill>
          <a:blip r:embed="rId8"/>
          <a:stretch>
            <a:fillRect/>
          </a:stretch>
        </p:blipFill>
        <p:spPr>
          <a:xfrm>
            <a:off x="8197850" y="1002055"/>
            <a:ext cx="3810000" cy="2133600"/>
          </a:xfrm>
          <a:prstGeom prst="rect">
            <a:avLst/>
          </a:prstGeom>
        </p:spPr>
      </p:pic>
      <p:sp>
        <p:nvSpPr>
          <p:cNvPr id="8" name="TextBox 7">
            <a:extLst>
              <a:ext uri="{FF2B5EF4-FFF2-40B4-BE49-F238E27FC236}">
                <a16:creationId xmlns:a16="http://schemas.microsoft.com/office/drawing/2014/main" id="{B736E002-D543-204F-B3E3-609869321ED6}"/>
              </a:ext>
            </a:extLst>
          </p:cNvPr>
          <p:cNvSpPr txBox="1"/>
          <p:nvPr/>
        </p:nvSpPr>
        <p:spPr>
          <a:xfrm>
            <a:off x="524920" y="566567"/>
            <a:ext cx="900120" cy="369332"/>
          </a:xfrm>
          <a:prstGeom prst="rect">
            <a:avLst/>
          </a:prstGeom>
          <a:noFill/>
        </p:spPr>
        <p:txBody>
          <a:bodyPr wrap="square" rtlCol="0">
            <a:spAutoFit/>
          </a:bodyPr>
          <a:lstStyle/>
          <a:p>
            <a:r>
              <a:rPr lang="en-US" dirty="0"/>
              <a:t>Bingo</a:t>
            </a:r>
          </a:p>
        </p:txBody>
      </p:sp>
      <p:sp>
        <p:nvSpPr>
          <p:cNvPr id="9" name="TextBox 8">
            <a:extLst>
              <a:ext uri="{FF2B5EF4-FFF2-40B4-BE49-F238E27FC236}">
                <a16:creationId xmlns:a16="http://schemas.microsoft.com/office/drawing/2014/main" id="{4644D80C-2DBD-3642-ABBF-591D04595DF8}"/>
              </a:ext>
            </a:extLst>
          </p:cNvPr>
          <p:cNvSpPr txBox="1"/>
          <p:nvPr/>
        </p:nvSpPr>
        <p:spPr>
          <a:xfrm>
            <a:off x="9238451" y="3135655"/>
            <a:ext cx="2220123" cy="646331"/>
          </a:xfrm>
          <a:prstGeom prst="rect">
            <a:avLst/>
          </a:prstGeom>
          <a:noFill/>
        </p:spPr>
        <p:txBody>
          <a:bodyPr wrap="square" rtlCol="0">
            <a:spAutoFit/>
          </a:bodyPr>
          <a:lstStyle/>
          <a:p>
            <a:r>
              <a:rPr lang="en-US" dirty="0"/>
              <a:t>Times tables cards</a:t>
            </a:r>
          </a:p>
          <a:p>
            <a:r>
              <a:rPr lang="en-US" dirty="0"/>
              <a:t>(so many games!)</a:t>
            </a:r>
          </a:p>
        </p:txBody>
      </p:sp>
      <p:sp>
        <p:nvSpPr>
          <p:cNvPr id="10" name="TextBox 9">
            <a:extLst>
              <a:ext uri="{FF2B5EF4-FFF2-40B4-BE49-F238E27FC236}">
                <a16:creationId xmlns:a16="http://schemas.microsoft.com/office/drawing/2014/main" id="{6A15EDA5-3481-8B41-B8B3-0522B44DB0EF}"/>
              </a:ext>
            </a:extLst>
          </p:cNvPr>
          <p:cNvSpPr txBox="1"/>
          <p:nvPr/>
        </p:nvSpPr>
        <p:spPr>
          <a:xfrm>
            <a:off x="3418154" y="6095824"/>
            <a:ext cx="3276931" cy="369332"/>
          </a:xfrm>
          <a:prstGeom prst="rect">
            <a:avLst/>
          </a:prstGeom>
          <a:noFill/>
        </p:spPr>
        <p:txBody>
          <a:bodyPr wrap="square" rtlCol="0">
            <a:spAutoFit/>
          </a:bodyPr>
          <a:lstStyle/>
          <a:p>
            <a:r>
              <a:rPr lang="en-US" dirty="0"/>
              <a:t>Visual or physical prompts </a:t>
            </a:r>
          </a:p>
        </p:txBody>
      </p:sp>
      <p:sp>
        <p:nvSpPr>
          <p:cNvPr id="11" name="TextBox 10">
            <a:extLst>
              <a:ext uri="{FF2B5EF4-FFF2-40B4-BE49-F238E27FC236}">
                <a16:creationId xmlns:a16="http://schemas.microsoft.com/office/drawing/2014/main" id="{AF93CC15-FD7D-1948-BBE7-4403818338AE}"/>
              </a:ext>
            </a:extLst>
          </p:cNvPr>
          <p:cNvSpPr txBox="1"/>
          <p:nvPr/>
        </p:nvSpPr>
        <p:spPr>
          <a:xfrm>
            <a:off x="4676608" y="3972227"/>
            <a:ext cx="3276932" cy="369332"/>
          </a:xfrm>
          <a:prstGeom prst="rect">
            <a:avLst/>
          </a:prstGeom>
          <a:noFill/>
        </p:spPr>
        <p:txBody>
          <a:bodyPr wrap="square" rtlCol="0">
            <a:spAutoFit/>
          </a:bodyPr>
          <a:lstStyle/>
          <a:p>
            <a:r>
              <a:rPr lang="en-US" dirty="0"/>
              <a:t>Drawing &amp; writing outside </a:t>
            </a:r>
          </a:p>
        </p:txBody>
      </p:sp>
      <p:sp>
        <p:nvSpPr>
          <p:cNvPr id="12" name="TextBox 11">
            <a:extLst>
              <a:ext uri="{FF2B5EF4-FFF2-40B4-BE49-F238E27FC236}">
                <a16:creationId xmlns:a16="http://schemas.microsoft.com/office/drawing/2014/main" id="{537AA6E5-3553-8143-B321-E6E70876E841}"/>
              </a:ext>
            </a:extLst>
          </p:cNvPr>
          <p:cNvSpPr txBox="1"/>
          <p:nvPr/>
        </p:nvSpPr>
        <p:spPr>
          <a:xfrm>
            <a:off x="373668" y="5715382"/>
            <a:ext cx="1812224" cy="646331"/>
          </a:xfrm>
          <a:prstGeom prst="rect">
            <a:avLst/>
          </a:prstGeom>
          <a:noFill/>
        </p:spPr>
        <p:txBody>
          <a:bodyPr wrap="square" rtlCol="0">
            <a:spAutoFit/>
          </a:bodyPr>
          <a:lstStyle/>
          <a:p>
            <a:r>
              <a:rPr lang="en-US" dirty="0"/>
              <a:t>Fortune teller</a:t>
            </a:r>
          </a:p>
          <a:p>
            <a:r>
              <a:rPr lang="en-US" dirty="0"/>
              <a:t>(Chatterbox)</a:t>
            </a:r>
          </a:p>
        </p:txBody>
      </p:sp>
      <p:pic>
        <p:nvPicPr>
          <p:cNvPr id="15" name="Picture 14">
            <a:extLst>
              <a:ext uri="{FF2B5EF4-FFF2-40B4-BE49-F238E27FC236}">
                <a16:creationId xmlns:a16="http://schemas.microsoft.com/office/drawing/2014/main" id="{EF6C2503-8776-7B4D-8625-D44BAEA399CD}"/>
              </a:ext>
            </a:extLst>
          </p:cNvPr>
          <p:cNvPicPr>
            <a:picLocks noChangeAspect="1"/>
          </p:cNvPicPr>
          <p:nvPr/>
        </p:nvPicPr>
        <p:blipFill rotWithShape="1">
          <a:blip r:embed="rId9"/>
          <a:srcRect t="21796" b="22066"/>
          <a:stretch/>
        </p:blipFill>
        <p:spPr>
          <a:xfrm>
            <a:off x="7739065" y="4391751"/>
            <a:ext cx="2676524" cy="1995679"/>
          </a:xfrm>
          <a:prstGeom prst="rect">
            <a:avLst/>
          </a:prstGeom>
        </p:spPr>
      </p:pic>
      <p:sp>
        <p:nvSpPr>
          <p:cNvPr id="16" name="TextBox 15">
            <a:extLst>
              <a:ext uri="{FF2B5EF4-FFF2-40B4-BE49-F238E27FC236}">
                <a16:creationId xmlns:a16="http://schemas.microsoft.com/office/drawing/2014/main" id="{EB381DFE-379F-E34C-875B-B5228ADF67B9}"/>
              </a:ext>
            </a:extLst>
          </p:cNvPr>
          <p:cNvSpPr txBox="1"/>
          <p:nvPr/>
        </p:nvSpPr>
        <p:spPr>
          <a:xfrm>
            <a:off x="10415589" y="4618496"/>
            <a:ext cx="1616462" cy="1477328"/>
          </a:xfrm>
          <a:prstGeom prst="rect">
            <a:avLst/>
          </a:prstGeom>
          <a:noFill/>
        </p:spPr>
        <p:txBody>
          <a:bodyPr wrap="square" rtlCol="0">
            <a:spAutoFit/>
          </a:bodyPr>
          <a:lstStyle/>
          <a:p>
            <a:pPr algn="ctr"/>
            <a:r>
              <a:rPr lang="en-US" dirty="0"/>
              <a:t>Learning alongside your child or competing against them</a:t>
            </a:r>
          </a:p>
        </p:txBody>
      </p:sp>
      <p:pic>
        <p:nvPicPr>
          <p:cNvPr id="14" name="Recorded Sound">
            <a:hlinkClick r:id="" action="ppaction://media"/>
            <a:extLst>
              <a:ext uri="{FF2B5EF4-FFF2-40B4-BE49-F238E27FC236}">
                <a16:creationId xmlns:a16="http://schemas.microsoft.com/office/drawing/2014/main" id="{9F6114C5-A646-2442-0FA9-172BA2EBD86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8202" y="1532665"/>
            <a:ext cx="487363" cy="487363"/>
          </a:xfrm>
          <a:prstGeom prst="rect">
            <a:avLst/>
          </a:prstGeom>
        </p:spPr>
      </p:pic>
    </p:spTree>
    <p:extLst>
      <p:ext uri="{BB962C8B-B14F-4D97-AF65-F5344CB8AC3E}">
        <p14:creationId xmlns:p14="http://schemas.microsoft.com/office/powerpoint/2010/main" val="1204525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193"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BEBF6F-DA70-BD40-8592-F2C3E9129073}"/>
              </a:ext>
            </a:extLst>
          </p:cNvPr>
          <p:cNvSpPr txBox="1"/>
          <p:nvPr/>
        </p:nvSpPr>
        <p:spPr>
          <a:xfrm>
            <a:off x="3721815" y="415637"/>
            <a:ext cx="4621906" cy="1138773"/>
          </a:xfrm>
          <a:prstGeom prst="rect">
            <a:avLst/>
          </a:prstGeom>
          <a:noFill/>
        </p:spPr>
        <p:txBody>
          <a:bodyPr wrap="none" rtlCol="0">
            <a:spAutoFit/>
          </a:bodyPr>
          <a:lstStyle/>
          <a:p>
            <a:pPr algn="ctr"/>
            <a:r>
              <a:rPr lang="en-US" sz="3600" dirty="0">
                <a:solidFill>
                  <a:srgbClr val="FF0000"/>
                </a:solidFill>
              </a:rPr>
              <a:t>How to help at home </a:t>
            </a:r>
            <a:br>
              <a:rPr lang="en-US" sz="3600" dirty="0">
                <a:solidFill>
                  <a:srgbClr val="FF0000"/>
                </a:solidFill>
              </a:rPr>
            </a:br>
            <a:r>
              <a:rPr lang="en-US" sz="3200" i="1" dirty="0"/>
              <a:t>(online)</a:t>
            </a:r>
            <a:endParaRPr lang="en-US" sz="3600" i="1" dirty="0"/>
          </a:p>
        </p:txBody>
      </p:sp>
      <p:pic>
        <p:nvPicPr>
          <p:cNvPr id="4" name="Picture 3">
            <a:extLst>
              <a:ext uri="{FF2B5EF4-FFF2-40B4-BE49-F238E27FC236}">
                <a16:creationId xmlns:a16="http://schemas.microsoft.com/office/drawing/2014/main" id="{4D8059AA-28E7-FA42-BCE9-E87DA8D98556}"/>
              </a:ext>
            </a:extLst>
          </p:cNvPr>
          <p:cNvPicPr>
            <a:picLocks noChangeAspect="1"/>
          </p:cNvPicPr>
          <p:nvPr/>
        </p:nvPicPr>
        <p:blipFill>
          <a:blip r:embed="rId4"/>
          <a:stretch>
            <a:fillRect/>
          </a:stretch>
        </p:blipFill>
        <p:spPr>
          <a:xfrm>
            <a:off x="375340" y="415637"/>
            <a:ext cx="2472206" cy="1868528"/>
          </a:xfrm>
          <a:prstGeom prst="rect">
            <a:avLst/>
          </a:prstGeom>
        </p:spPr>
      </p:pic>
      <p:pic>
        <p:nvPicPr>
          <p:cNvPr id="6" name="Picture 5">
            <a:extLst>
              <a:ext uri="{FF2B5EF4-FFF2-40B4-BE49-F238E27FC236}">
                <a16:creationId xmlns:a16="http://schemas.microsoft.com/office/drawing/2014/main" id="{D7C401DE-D121-7C4F-BE00-B4A9B9C312EF}"/>
              </a:ext>
            </a:extLst>
          </p:cNvPr>
          <p:cNvPicPr>
            <a:picLocks noChangeAspect="1"/>
          </p:cNvPicPr>
          <p:nvPr/>
        </p:nvPicPr>
        <p:blipFill>
          <a:blip r:embed="rId5"/>
          <a:stretch>
            <a:fillRect/>
          </a:stretch>
        </p:blipFill>
        <p:spPr>
          <a:xfrm>
            <a:off x="2556284" y="1512640"/>
            <a:ext cx="2331062" cy="1452810"/>
          </a:xfrm>
          <a:prstGeom prst="rect">
            <a:avLst/>
          </a:prstGeom>
        </p:spPr>
      </p:pic>
      <p:pic>
        <p:nvPicPr>
          <p:cNvPr id="7" name="Picture 6">
            <a:extLst>
              <a:ext uri="{FF2B5EF4-FFF2-40B4-BE49-F238E27FC236}">
                <a16:creationId xmlns:a16="http://schemas.microsoft.com/office/drawing/2014/main" id="{8463286A-CBA6-4C44-87AA-FFFB64E45230}"/>
              </a:ext>
            </a:extLst>
          </p:cNvPr>
          <p:cNvPicPr>
            <a:picLocks noChangeAspect="1"/>
          </p:cNvPicPr>
          <p:nvPr/>
        </p:nvPicPr>
        <p:blipFill>
          <a:blip r:embed="rId6"/>
          <a:stretch>
            <a:fillRect/>
          </a:stretch>
        </p:blipFill>
        <p:spPr>
          <a:xfrm>
            <a:off x="736243" y="3876513"/>
            <a:ext cx="1872092" cy="1872092"/>
          </a:xfrm>
          <a:prstGeom prst="rect">
            <a:avLst/>
          </a:prstGeom>
        </p:spPr>
      </p:pic>
      <p:pic>
        <p:nvPicPr>
          <p:cNvPr id="9" name="Picture 8" descr="A picture containing text, clipart&#10;&#10;Description automatically generated">
            <a:extLst>
              <a:ext uri="{FF2B5EF4-FFF2-40B4-BE49-F238E27FC236}">
                <a16:creationId xmlns:a16="http://schemas.microsoft.com/office/drawing/2014/main" id="{AC61135E-475C-6646-A9EE-51FF433E2498}"/>
              </a:ext>
            </a:extLst>
          </p:cNvPr>
          <p:cNvPicPr>
            <a:picLocks noChangeAspect="1"/>
          </p:cNvPicPr>
          <p:nvPr/>
        </p:nvPicPr>
        <p:blipFill>
          <a:blip r:embed="rId7"/>
          <a:stretch>
            <a:fillRect/>
          </a:stretch>
        </p:blipFill>
        <p:spPr>
          <a:xfrm>
            <a:off x="8686799" y="889550"/>
            <a:ext cx="2943226" cy="920701"/>
          </a:xfrm>
          <a:prstGeom prst="rect">
            <a:avLst/>
          </a:prstGeom>
        </p:spPr>
      </p:pic>
      <p:pic>
        <p:nvPicPr>
          <p:cNvPr id="11" name="Picture 10" descr="Text&#10;&#10;Description automatically generated with low confidence">
            <a:extLst>
              <a:ext uri="{FF2B5EF4-FFF2-40B4-BE49-F238E27FC236}">
                <a16:creationId xmlns:a16="http://schemas.microsoft.com/office/drawing/2014/main" id="{E0039E8E-2364-7A4B-9E74-5D5958A9B21E}"/>
              </a:ext>
            </a:extLst>
          </p:cNvPr>
          <p:cNvPicPr>
            <a:picLocks noChangeAspect="1"/>
          </p:cNvPicPr>
          <p:nvPr/>
        </p:nvPicPr>
        <p:blipFill>
          <a:blip r:embed="rId8"/>
          <a:stretch>
            <a:fillRect/>
          </a:stretch>
        </p:blipFill>
        <p:spPr>
          <a:xfrm>
            <a:off x="5084465" y="1672906"/>
            <a:ext cx="3125203" cy="1297013"/>
          </a:xfrm>
          <a:prstGeom prst="rect">
            <a:avLst/>
          </a:prstGeom>
        </p:spPr>
      </p:pic>
      <p:pic>
        <p:nvPicPr>
          <p:cNvPr id="13" name="Picture 12" descr="A red and white sign&#10;&#10;Description automatically generated with low confidence">
            <a:extLst>
              <a:ext uri="{FF2B5EF4-FFF2-40B4-BE49-F238E27FC236}">
                <a16:creationId xmlns:a16="http://schemas.microsoft.com/office/drawing/2014/main" id="{288B0E65-39D8-C54C-B899-6D6FD1A57E6B}"/>
              </a:ext>
            </a:extLst>
          </p:cNvPr>
          <p:cNvPicPr>
            <a:picLocks noChangeAspect="1"/>
          </p:cNvPicPr>
          <p:nvPr/>
        </p:nvPicPr>
        <p:blipFill>
          <a:blip r:embed="rId9"/>
          <a:stretch>
            <a:fillRect/>
          </a:stretch>
        </p:blipFill>
        <p:spPr>
          <a:xfrm>
            <a:off x="8063986" y="2940255"/>
            <a:ext cx="3308083" cy="1860369"/>
          </a:xfrm>
          <a:prstGeom prst="rect">
            <a:avLst/>
          </a:prstGeom>
        </p:spPr>
      </p:pic>
      <p:sp>
        <p:nvSpPr>
          <p:cNvPr id="14" name="TextBox 13">
            <a:extLst>
              <a:ext uri="{FF2B5EF4-FFF2-40B4-BE49-F238E27FC236}">
                <a16:creationId xmlns:a16="http://schemas.microsoft.com/office/drawing/2014/main" id="{9619DA73-8B0D-9E49-B19E-88179E5E6A2A}"/>
              </a:ext>
            </a:extLst>
          </p:cNvPr>
          <p:cNvSpPr txBox="1"/>
          <p:nvPr/>
        </p:nvSpPr>
        <p:spPr>
          <a:xfrm>
            <a:off x="426573" y="2296617"/>
            <a:ext cx="2078478" cy="923330"/>
          </a:xfrm>
          <a:prstGeom prst="rect">
            <a:avLst/>
          </a:prstGeom>
          <a:noFill/>
        </p:spPr>
        <p:txBody>
          <a:bodyPr wrap="square" rtlCol="0">
            <a:spAutoFit/>
          </a:bodyPr>
          <a:lstStyle/>
          <a:p>
            <a:pPr algn="ctr"/>
            <a:r>
              <a:rPr lang="en-US" dirty="0"/>
              <a:t>TT </a:t>
            </a:r>
            <a:r>
              <a:rPr lang="en-US" dirty="0" err="1"/>
              <a:t>Rockstars</a:t>
            </a:r>
            <a:endParaRPr lang="en-US" dirty="0"/>
          </a:p>
          <a:p>
            <a:pPr algn="ctr"/>
            <a:r>
              <a:rPr lang="en-US" dirty="0"/>
              <a:t>&amp; the Soundcheck feature</a:t>
            </a:r>
          </a:p>
        </p:txBody>
      </p:sp>
      <p:sp>
        <p:nvSpPr>
          <p:cNvPr id="15" name="TextBox 14">
            <a:extLst>
              <a:ext uri="{FF2B5EF4-FFF2-40B4-BE49-F238E27FC236}">
                <a16:creationId xmlns:a16="http://schemas.microsoft.com/office/drawing/2014/main" id="{47DBFB2F-6B33-FE40-B3B9-9D568FC34D13}"/>
              </a:ext>
            </a:extLst>
          </p:cNvPr>
          <p:cNvSpPr txBox="1"/>
          <p:nvPr/>
        </p:nvSpPr>
        <p:spPr>
          <a:xfrm>
            <a:off x="633050" y="5748605"/>
            <a:ext cx="2078478" cy="923330"/>
          </a:xfrm>
          <a:prstGeom prst="rect">
            <a:avLst/>
          </a:prstGeom>
          <a:noFill/>
        </p:spPr>
        <p:txBody>
          <a:bodyPr wrap="square" rtlCol="0">
            <a:spAutoFit/>
          </a:bodyPr>
          <a:lstStyle/>
          <a:p>
            <a:pPr algn="ctr"/>
            <a:r>
              <a:rPr lang="en-US" dirty="0"/>
              <a:t>Hit the Button </a:t>
            </a:r>
          </a:p>
          <a:p>
            <a:pPr algn="ctr"/>
            <a:r>
              <a:rPr lang="en-US" dirty="0"/>
              <a:t>(singular times table)</a:t>
            </a:r>
          </a:p>
        </p:txBody>
      </p:sp>
      <p:sp>
        <p:nvSpPr>
          <p:cNvPr id="16" name="TextBox 15">
            <a:extLst>
              <a:ext uri="{FF2B5EF4-FFF2-40B4-BE49-F238E27FC236}">
                <a16:creationId xmlns:a16="http://schemas.microsoft.com/office/drawing/2014/main" id="{9FB0A8A6-22B9-F046-A910-80A885047C00}"/>
              </a:ext>
            </a:extLst>
          </p:cNvPr>
          <p:cNvSpPr txBox="1"/>
          <p:nvPr/>
        </p:nvSpPr>
        <p:spPr>
          <a:xfrm>
            <a:off x="8515260" y="1850626"/>
            <a:ext cx="3286304" cy="646331"/>
          </a:xfrm>
          <a:prstGeom prst="rect">
            <a:avLst/>
          </a:prstGeom>
          <a:noFill/>
        </p:spPr>
        <p:txBody>
          <a:bodyPr wrap="square" rtlCol="0">
            <a:spAutoFit/>
          </a:bodyPr>
          <a:lstStyle/>
          <a:p>
            <a:pPr algn="ctr"/>
            <a:r>
              <a:rPr lang="en-US" dirty="0"/>
              <a:t>Many games to choose from on the </a:t>
            </a:r>
            <a:r>
              <a:rPr lang="en-US" dirty="0" err="1"/>
              <a:t>TopMarks</a:t>
            </a:r>
            <a:r>
              <a:rPr lang="en-US" dirty="0"/>
              <a:t> website</a:t>
            </a:r>
          </a:p>
        </p:txBody>
      </p:sp>
      <p:sp>
        <p:nvSpPr>
          <p:cNvPr id="17" name="TextBox 16">
            <a:extLst>
              <a:ext uri="{FF2B5EF4-FFF2-40B4-BE49-F238E27FC236}">
                <a16:creationId xmlns:a16="http://schemas.microsoft.com/office/drawing/2014/main" id="{993B800E-32A3-E741-8B55-C9CBCEC34A3B}"/>
              </a:ext>
            </a:extLst>
          </p:cNvPr>
          <p:cNvSpPr txBox="1"/>
          <p:nvPr/>
        </p:nvSpPr>
        <p:spPr>
          <a:xfrm>
            <a:off x="7071748" y="5881483"/>
            <a:ext cx="3963045" cy="646331"/>
          </a:xfrm>
          <a:prstGeom prst="rect">
            <a:avLst/>
          </a:prstGeom>
          <a:noFill/>
        </p:spPr>
        <p:txBody>
          <a:bodyPr wrap="square" rtlCol="0">
            <a:spAutoFit/>
          </a:bodyPr>
          <a:lstStyle/>
          <a:p>
            <a:pPr algn="ctr"/>
            <a:r>
              <a:rPr lang="en-US" i="1" dirty="0">
                <a:solidFill>
                  <a:srgbClr val="FF0000"/>
                </a:solidFill>
              </a:rPr>
              <a:t>Just search for times tables games, videos or tips online!</a:t>
            </a:r>
          </a:p>
        </p:txBody>
      </p:sp>
      <p:sp>
        <p:nvSpPr>
          <p:cNvPr id="18" name="TextBox 17">
            <a:extLst>
              <a:ext uri="{FF2B5EF4-FFF2-40B4-BE49-F238E27FC236}">
                <a16:creationId xmlns:a16="http://schemas.microsoft.com/office/drawing/2014/main" id="{30F884D3-D7B0-FD4E-96F8-AFDA2D477217}"/>
              </a:ext>
            </a:extLst>
          </p:cNvPr>
          <p:cNvSpPr txBox="1"/>
          <p:nvPr/>
        </p:nvSpPr>
        <p:spPr>
          <a:xfrm>
            <a:off x="7668280" y="4729553"/>
            <a:ext cx="3963045" cy="646331"/>
          </a:xfrm>
          <a:prstGeom prst="rect">
            <a:avLst/>
          </a:prstGeom>
          <a:noFill/>
        </p:spPr>
        <p:txBody>
          <a:bodyPr wrap="square" rtlCol="0">
            <a:spAutoFit/>
          </a:bodyPr>
          <a:lstStyle/>
          <a:p>
            <a:pPr algn="ctr"/>
            <a:r>
              <a:rPr lang="en-US" dirty="0"/>
              <a:t>YouTube: </a:t>
            </a:r>
            <a:br>
              <a:rPr lang="en-US" dirty="0"/>
            </a:br>
            <a:r>
              <a:rPr lang="en-US" dirty="0"/>
              <a:t>Lots of different times tables songs</a:t>
            </a:r>
          </a:p>
        </p:txBody>
      </p:sp>
      <p:sp>
        <p:nvSpPr>
          <p:cNvPr id="19" name="TextBox 18">
            <a:extLst>
              <a:ext uri="{FF2B5EF4-FFF2-40B4-BE49-F238E27FC236}">
                <a16:creationId xmlns:a16="http://schemas.microsoft.com/office/drawing/2014/main" id="{F10ACDB3-F502-C142-A8EF-2DE08E840756}"/>
              </a:ext>
            </a:extLst>
          </p:cNvPr>
          <p:cNvSpPr txBox="1"/>
          <p:nvPr/>
        </p:nvSpPr>
        <p:spPr>
          <a:xfrm>
            <a:off x="4883676" y="2964839"/>
            <a:ext cx="2724143" cy="923330"/>
          </a:xfrm>
          <a:prstGeom prst="rect">
            <a:avLst/>
          </a:prstGeom>
          <a:noFill/>
        </p:spPr>
        <p:txBody>
          <a:bodyPr wrap="square" rtlCol="0">
            <a:spAutoFit/>
          </a:bodyPr>
          <a:lstStyle/>
          <a:p>
            <a:pPr algn="ctr"/>
            <a:r>
              <a:rPr lang="en-US" dirty="0" err="1"/>
              <a:t>SuperMovers</a:t>
            </a:r>
            <a:r>
              <a:rPr lang="en-US" dirty="0"/>
              <a:t>: </a:t>
            </a:r>
            <a:br>
              <a:rPr lang="en-US" dirty="0"/>
            </a:br>
            <a:r>
              <a:rPr lang="en-US" dirty="0"/>
              <a:t>Sports related active times table songs </a:t>
            </a:r>
          </a:p>
        </p:txBody>
      </p:sp>
      <p:pic>
        <p:nvPicPr>
          <p:cNvPr id="5" name="Recorded Sound">
            <a:hlinkClick r:id="" action="ppaction://media"/>
            <a:extLst>
              <a:ext uri="{FF2B5EF4-FFF2-40B4-BE49-F238E27FC236}">
                <a16:creationId xmlns:a16="http://schemas.microsoft.com/office/drawing/2014/main" id="{F362B88A-1E36-38B0-C7F5-DD7647CF399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963457" y="1028291"/>
            <a:ext cx="487363" cy="487363"/>
          </a:xfrm>
          <a:prstGeom prst="rect">
            <a:avLst/>
          </a:prstGeom>
        </p:spPr>
      </p:pic>
      <p:sp>
        <p:nvSpPr>
          <p:cNvPr id="2" name="TextBox 1">
            <a:extLst>
              <a:ext uri="{FF2B5EF4-FFF2-40B4-BE49-F238E27FC236}">
                <a16:creationId xmlns:a16="http://schemas.microsoft.com/office/drawing/2014/main" id="{61745C22-0263-8BEA-8716-07EB5A2444F4}"/>
              </a:ext>
            </a:extLst>
          </p:cNvPr>
          <p:cNvSpPr txBox="1"/>
          <p:nvPr/>
        </p:nvSpPr>
        <p:spPr>
          <a:xfrm>
            <a:off x="3708400" y="408432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11"/>
              </a:rPr>
              <a:t>Times tables games - Learn them all here!</a:t>
            </a:r>
            <a:endParaRPr lang="en-US"/>
          </a:p>
        </p:txBody>
      </p:sp>
      <p:pic>
        <p:nvPicPr>
          <p:cNvPr id="8" name="Picture 7" descr="A green and orange logo&#10;&#10;AI-generated content may be incorrect.">
            <a:extLst>
              <a:ext uri="{FF2B5EF4-FFF2-40B4-BE49-F238E27FC236}">
                <a16:creationId xmlns:a16="http://schemas.microsoft.com/office/drawing/2014/main" id="{9A4E954D-CA49-B492-B833-D7B7368D0A62}"/>
              </a:ext>
            </a:extLst>
          </p:cNvPr>
          <p:cNvPicPr>
            <a:picLocks noChangeAspect="1"/>
          </p:cNvPicPr>
          <p:nvPr/>
        </p:nvPicPr>
        <p:blipFill>
          <a:blip r:embed="rId12"/>
          <a:stretch>
            <a:fillRect/>
          </a:stretch>
        </p:blipFill>
        <p:spPr>
          <a:xfrm>
            <a:off x="2922270" y="4724717"/>
            <a:ext cx="4152900" cy="1228725"/>
          </a:xfrm>
          <a:prstGeom prst="rect">
            <a:avLst/>
          </a:prstGeom>
        </p:spPr>
      </p:pic>
    </p:spTree>
    <p:extLst>
      <p:ext uri="{BB962C8B-B14F-4D97-AF65-F5344CB8AC3E}">
        <p14:creationId xmlns:p14="http://schemas.microsoft.com/office/powerpoint/2010/main" val="2038304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98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3D52146-60AC-0241-BFD4-7B55B339FE60}"/>
              </a:ext>
            </a:extLst>
          </p:cNvPr>
          <p:cNvPicPr>
            <a:picLocks noChangeAspect="1"/>
          </p:cNvPicPr>
          <p:nvPr/>
        </p:nvPicPr>
        <p:blipFill>
          <a:blip r:embed="rId4"/>
          <a:stretch>
            <a:fillRect/>
          </a:stretch>
        </p:blipFill>
        <p:spPr>
          <a:xfrm>
            <a:off x="1038343" y="153833"/>
            <a:ext cx="9141760" cy="6061384"/>
          </a:xfrm>
          <a:prstGeom prst="rect">
            <a:avLst/>
          </a:prstGeom>
        </p:spPr>
      </p:pic>
      <p:sp>
        <p:nvSpPr>
          <p:cNvPr id="2" name="TextBox 1">
            <a:extLst>
              <a:ext uri="{FF2B5EF4-FFF2-40B4-BE49-F238E27FC236}">
                <a16:creationId xmlns:a16="http://schemas.microsoft.com/office/drawing/2014/main" id="{E3057EF6-49A7-096D-6FBE-72735942B2A4}"/>
              </a:ext>
            </a:extLst>
          </p:cNvPr>
          <p:cNvSpPr txBox="1"/>
          <p:nvPr/>
        </p:nvSpPr>
        <p:spPr>
          <a:xfrm>
            <a:off x="1487229" y="3537988"/>
            <a:ext cx="6534802" cy="1384995"/>
          </a:xfrm>
          <a:prstGeom prst="rect">
            <a:avLst/>
          </a:prstGeom>
          <a:noFill/>
        </p:spPr>
        <p:txBody>
          <a:bodyPr wrap="none" rtlCol="0">
            <a:spAutoFit/>
          </a:bodyPr>
          <a:lstStyle/>
          <a:p>
            <a:r>
              <a:rPr lang="en-US" sz="2800" dirty="0">
                <a:solidFill>
                  <a:schemeClr val="bg1"/>
                </a:solidFill>
              </a:rPr>
              <a:t>Contact your child’s class teacher or</a:t>
            </a:r>
          </a:p>
          <a:p>
            <a:r>
              <a:rPr lang="en-US" sz="2800" dirty="0">
                <a:solidFill>
                  <a:schemeClr val="bg1"/>
                </a:solidFill>
              </a:rPr>
              <a:t>our </a:t>
            </a:r>
            <a:r>
              <a:rPr lang="en-US" sz="2800" dirty="0" err="1">
                <a:solidFill>
                  <a:schemeClr val="bg1"/>
                </a:solidFill>
              </a:rPr>
              <a:t>Maths</a:t>
            </a:r>
            <a:r>
              <a:rPr lang="en-US" sz="2800" dirty="0">
                <a:solidFill>
                  <a:schemeClr val="bg1"/>
                </a:solidFill>
              </a:rPr>
              <a:t> lead </a:t>
            </a:r>
          </a:p>
          <a:p>
            <a:r>
              <a:rPr lang="en-US" sz="2800" dirty="0">
                <a:solidFill>
                  <a:schemeClr val="bg1"/>
                </a:solidFill>
              </a:rPr>
              <a:t>twright@st-bartholomews.leics.sch.uk</a:t>
            </a:r>
          </a:p>
        </p:txBody>
      </p:sp>
      <p:pic>
        <p:nvPicPr>
          <p:cNvPr id="4" name="Recorded Sound">
            <a:hlinkClick r:id="" action="ppaction://media"/>
            <a:extLst>
              <a:ext uri="{FF2B5EF4-FFF2-40B4-BE49-F238E27FC236}">
                <a16:creationId xmlns:a16="http://schemas.microsoft.com/office/drawing/2014/main" id="{2054EA97-5C3B-A070-1F23-13DC6234FF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163648" y="642783"/>
            <a:ext cx="487363" cy="487363"/>
          </a:xfrm>
          <a:prstGeom prst="rect">
            <a:avLst/>
          </a:prstGeom>
        </p:spPr>
      </p:pic>
    </p:spTree>
    <p:extLst>
      <p:ext uri="{BB962C8B-B14F-4D97-AF65-F5344CB8AC3E}">
        <p14:creationId xmlns:p14="http://schemas.microsoft.com/office/powerpoint/2010/main" val="409275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Atlas</Template>
  <TotalTime>288</TotalTime>
  <Words>1195</Words>
  <Application>Microsoft Office PowerPoint</Application>
  <PresentationFormat>Widescreen</PresentationFormat>
  <Paragraphs>103</Paragraphs>
  <Slides>15</Slides>
  <Notes>0</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Calibri Light</vt:lpstr>
      <vt:lpstr>Comic Sans MS</vt:lpstr>
      <vt:lpstr>Linotte-Regular</vt:lpstr>
      <vt:lpstr>Rockwell</vt:lpstr>
      <vt:lpstr>Wingdings</vt:lpstr>
      <vt:lpstr>Atlas</vt:lpstr>
      <vt:lpstr>Multiplication Tables Check (MTC) &amp; beyond</vt:lpstr>
      <vt:lpstr>Overview</vt:lpstr>
      <vt:lpstr>PowerPoint Presentation</vt:lpstr>
      <vt:lpstr>PowerPoint Presentation</vt:lpstr>
      <vt:lpstr>PowerPoint Presentation</vt:lpstr>
      <vt:lpstr>PowerPoint Presentation</vt:lpstr>
      <vt:lpstr>PowerPoint Presentation</vt:lpstr>
      <vt:lpstr>What is the Multiplication Tables Check?</vt:lpstr>
      <vt:lpstr>How will the check be administered?</vt:lpstr>
      <vt:lpstr>Access arrangements</vt:lpstr>
      <vt:lpstr>Access arrangements cont.</vt:lpstr>
      <vt:lpstr>What happens after the check?</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Multiplication Tables Check (MTC) &amp; beyond</dc:title>
  <dc:creator>Alex McLugash</dc:creator>
  <cp:lastModifiedBy>A Charlton</cp:lastModifiedBy>
  <cp:revision>69</cp:revision>
  <dcterms:created xsi:type="dcterms:W3CDTF">2022-04-22T18:25:21Z</dcterms:created>
  <dcterms:modified xsi:type="dcterms:W3CDTF">2025-05-21T14:43:27Z</dcterms:modified>
</cp:coreProperties>
</file>